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4"/>
  </p:sldMasterIdLst>
  <p:notesMasterIdLst>
    <p:notesMasterId r:id="rId6"/>
  </p:notesMasterIdLst>
  <p:sldIdLst>
    <p:sldId id="256" r:id="rId5"/>
  </p:sldIdLst>
  <p:sldSz cx="6858000" cy="9906000" type="A4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pos="2160">
          <p15:clr>
            <a:srgbClr val="A4A3A4"/>
          </p15:clr>
        </p15:guide>
        <p15:guide id="2" orient="horz" pos="3120">
          <p15:clr>
            <a:srgbClr val="A4A3A4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7" roundtripDataSignature="AMtx7mhyQ8D7RFm/tLyey+9DpcPZcpvqO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60A0B55-768A-4B6F-8762-7A76BE74A7FA}" v="3" dt="2023-06-22T18:53:52.217"/>
    <p1510:client id="{91339889-CFC7-4146-B673-082692D9D55B}" v="12" vWet="16" dt="2023-06-22T19:36:28.16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2982" y="102"/>
      </p:cViewPr>
      <p:guideLst>
        <p:guide pos="2160"/>
        <p:guide orient="horz"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customschemas.google.com/relationships/presentationmetadata" Target="metadata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2360613" y="1143000"/>
            <a:ext cx="213677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elfoli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el und vertikaler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2"/>
          <p:cNvSpPr txBox="1">
            <a:spLocks noGrp="1"/>
          </p:cNvSpPr>
          <p:nvPr>
            <p:ph type="body" idx="1"/>
          </p:nvPr>
        </p:nvSpPr>
        <p:spPr>
          <a:xfrm rot="5400000">
            <a:off x="286367" y="2822135"/>
            <a:ext cx="6285266" cy="5915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kaler Titel u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3"/>
          <p:cNvSpPr txBox="1">
            <a:spLocks noGrp="1"/>
          </p:cNvSpPr>
          <p:nvPr>
            <p:ph type="title"/>
          </p:nvPr>
        </p:nvSpPr>
        <p:spPr>
          <a:xfrm rot="5400000">
            <a:off x="1449696" y="3985464"/>
            <a:ext cx="8394877" cy="1478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3"/>
          <p:cNvSpPr txBox="1">
            <a:spLocks noGrp="1"/>
          </p:cNvSpPr>
          <p:nvPr>
            <p:ph type="body" idx="1"/>
          </p:nvPr>
        </p:nvSpPr>
        <p:spPr>
          <a:xfrm rot="5400000">
            <a:off x="-1550679" y="2549570"/>
            <a:ext cx="8394877" cy="43505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3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3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el und Inhal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bschnitts-&#10;überschrift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350"/>
              <a:buNone/>
              <a:defRPr sz="135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Zwei Inhalte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body" idx="1"/>
          </p:nvPr>
        </p:nvSpPr>
        <p:spPr>
          <a:xfrm>
            <a:off x="471488" y="2637014"/>
            <a:ext cx="2914650" cy="62852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2"/>
          </p:nvPr>
        </p:nvSpPr>
        <p:spPr>
          <a:xfrm>
            <a:off x="3471863" y="2637014"/>
            <a:ext cx="2914650" cy="62852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gleich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 b="1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2"/>
          </p:nvPr>
        </p:nvSpPr>
        <p:spPr>
          <a:xfrm>
            <a:off x="472381" y="3618442"/>
            <a:ext cx="2901255" cy="5322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body" idx="3"/>
          </p:nvPr>
        </p:nvSpPr>
        <p:spPr>
          <a:xfrm>
            <a:off x="3471863" y="2428347"/>
            <a:ext cx="2915543" cy="11900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 b="1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body" idx="4"/>
          </p:nvPr>
        </p:nvSpPr>
        <p:spPr>
          <a:xfrm>
            <a:off x="3471863" y="3618442"/>
            <a:ext cx="2915543" cy="5322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ur Titel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eer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halt mit Überschrift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0"/>
          <p:cNvSpPr txBox="1"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body" idx="1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619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marL="2286000" lvl="4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marL="2743200" lvl="5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marL="3200400" lvl="6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marL="3657600" lvl="7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marL="4114800" lvl="8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>
            <a:endParaRPr/>
          </a:p>
        </p:txBody>
      </p:sp>
      <p:sp>
        <p:nvSpPr>
          <p:cNvPr id="61" name="Google Shape;61;p10"/>
          <p:cNvSpPr txBox="1">
            <a:spLocks noGrp="1"/>
          </p:cNvSpPr>
          <p:nvPr>
            <p:ph type="body" idx="2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>
            <a:endParaRPr/>
          </a:p>
        </p:txBody>
      </p:sp>
      <p:sp>
        <p:nvSpPr>
          <p:cNvPr id="62" name="Google Shape;62;p10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ld mit Überschrift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>
            <a:spLocks noGrp="1"/>
          </p:cNvSpPr>
          <p:nvPr>
            <p:ph type="pic" idx="2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1"/>
          <p:cNvSpPr txBox="1">
            <a:spLocks noGrp="1"/>
          </p:cNvSpPr>
          <p:nvPr>
            <p:ph type="body" idx="1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619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jpg"/><Relationship Id="rId4" Type="http://schemas.openxmlformats.org/officeDocument/2006/relationships/hyperlink" Target="http://who.int/teams/mental-health-and-substance-use/policy-law-rights/qr-e-trainin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"/>
          <p:cNvSpPr/>
          <p:nvPr/>
        </p:nvSpPr>
        <p:spPr>
          <a:xfrm>
            <a:off x="-11348" y="4668392"/>
            <a:ext cx="6858001" cy="2769949"/>
          </a:xfrm>
          <a:prstGeom prst="rect">
            <a:avLst/>
          </a:prstGeom>
          <a:solidFill>
            <a:srgbClr val="B3C6E7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90" name="Google Shape;90;p1"/>
          <p:cNvGrpSpPr/>
          <p:nvPr/>
        </p:nvGrpSpPr>
        <p:grpSpPr>
          <a:xfrm>
            <a:off x="-18512" y="-12602"/>
            <a:ext cx="6895578" cy="632327"/>
            <a:chOff x="-37578" y="-14288"/>
            <a:chExt cx="3466577" cy="894956"/>
          </a:xfrm>
        </p:grpSpPr>
        <p:sp>
          <p:nvSpPr>
            <p:cNvPr id="91" name="Google Shape;91;p1"/>
            <p:cNvSpPr/>
            <p:nvPr/>
          </p:nvSpPr>
          <p:spPr>
            <a:xfrm rot="10800000">
              <a:off x="714370" y="-1283"/>
              <a:ext cx="2714625" cy="814944"/>
            </a:xfrm>
            <a:prstGeom prst="rtTriangle">
              <a:avLst/>
            </a:prstGeom>
            <a:solidFill>
              <a:srgbClr val="4472C4">
                <a:alpha val="20784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2" name="Google Shape;92;p1"/>
            <p:cNvSpPr/>
            <p:nvPr/>
          </p:nvSpPr>
          <p:spPr>
            <a:xfrm rot="10800000">
              <a:off x="714371" y="-1"/>
              <a:ext cx="2714625" cy="654491"/>
            </a:xfrm>
            <a:prstGeom prst="rtTriangle">
              <a:avLst/>
            </a:prstGeom>
            <a:solidFill>
              <a:srgbClr val="4472C4">
                <a:alpha val="47843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3" name="Google Shape;93;p1"/>
            <p:cNvSpPr/>
            <p:nvPr/>
          </p:nvSpPr>
          <p:spPr>
            <a:xfrm rot="10800000">
              <a:off x="714374" y="-14288"/>
              <a:ext cx="2714625" cy="471488"/>
            </a:xfrm>
            <a:prstGeom prst="rtTriangle">
              <a:avLst/>
            </a:prstGeom>
            <a:solidFill>
              <a:srgbClr val="4472C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4" name="Google Shape;94;p1"/>
            <p:cNvSpPr/>
            <p:nvPr/>
          </p:nvSpPr>
          <p:spPr>
            <a:xfrm rot="10800000" flipH="1">
              <a:off x="-37578" y="-6118"/>
              <a:ext cx="2890836" cy="886786"/>
            </a:xfrm>
            <a:prstGeom prst="rtTriangle">
              <a:avLst/>
            </a:prstGeom>
            <a:solidFill>
              <a:srgbClr val="B3C6E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5" name="Google Shape;95;p1"/>
            <p:cNvSpPr/>
            <p:nvPr/>
          </p:nvSpPr>
          <p:spPr>
            <a:xfrm rot="10800000" flipH="1">
              <a:off x="-28576" y="-6117"/>
              <a:ext cx="3028953" cy="714376"/>
            </a:xfrm>
            <a:prstGeom prst="rtTriangle">
              <a:avLst/>
            </a:prstGeom>
            <a:solidFill>
              <a:srgbClr val="4472C4">
                <a:alpha val="47843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pic>
        <p:nvPicPr>
          <p:cNvPr id="102" name="Google Shape;102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554881" y="389052"/>
            <a:ext cx="1742031" cy="650280"/>
          </a:xfrm>
          <a:prstGeom prst="rect">
            <a:avLst/>
          </a:prstGeom>
          <a:noFill/>
          <a:ln>
            <a:noFill/>
          </a:ln>
        </p:spPr>
      </p:pic>
      <p:sp>
        <p:nvSpPr>
          <p:cNvPr id="103" name="Google Shape;103;p1"/>
          <p:cNvSpPr txBox="1"/>
          <p:nvPr/>
        </p:nvSpPr>
        <p:spPr>
          <a:xfrm>
            <a:off x="56718" y="3250677"/>
            <a:ext cx="6744563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i="0" u="none" strike="noStrike" cap="none" dirty="0" err="1">
                <a:solidFill>
                  <a:srgbClr val="2F5496"/>
                </a:solidFill>
                <a:latin typeface="Calibri"/>
                <a:ea typeface="Calibri"/>
                <a:cs typeface="Calibri"/>
                <a:sym typeface="Calibri"/>
              </a:rPr>
              <a:t>Capacitación</a:t>
            </a:r>
            <a:r>
              <a:rPr lang="en-US" sz="2000" b="1" i="0" u="none" strike="noStrike" cap="none" dirty="0">
                <a:solidFill>
                  <a:srgbClr val="2F5496"/>
                </a:solidFill>
                <a:latin typeface="Calibri"/>
                <a:ea typeface="Calibri"/>
                <a:cs typeface="Calibri"/>
                <a:sym typeface="Calibri"/>
              </a:rPr>
              <a:t> virtual de </a:t>
            </a:r>
            <a:r>
              <a:rPr lang="en-US" sz="2000" b="1" dirty="0">
                <a:solidFill>
                  <a:srgbClr val="2F5496"/>
                </a:solidFill>
                <a:latin typeface="Calibri"/>
                <a:ea typeface="Calibri"/>
                <a:cs typeface="Calibri"/>
                <a:sym typeface="Calibri"/>
              </a:rPr>
              <a:t>la OMS </a:t>
            </a:r>
            <a:r>
              <a:rPr lang="en-US" sz="2000" b="1" i="0" u="none" strike="noStrike" cap="none" dirty="0">
                <a:solidFill>
                  <a:srgbClr val="2F5496"/>
                </a:solidFill>
                <a:latin typeface="Calibri"/>
                <a:ea typeface="Calibri"/>
                <a:cs typeface="Calibri"/>
                <a:sym typeface="Calibri"/>
              </a:rPr>
              <a:t>sobre </a:t>
            </a:r>
            <a:r>
              <a:rPr lang="en-US" sz="2000" b="1" i="0" u="none" strike="noStrike" cap="none" dirty="0" err="1">
                <a:solidFill>
                  <a:srgbClr val="2F5496"/>
                </a:solidFill>
                <a:latin typeface="Calibri"/>
                <a:ea typeface="Calibri"/>
                <a:cs typeface="Calibri"/>
                <a:sym typeface="Calibri"/>
              </a:rPr>
              <a:t>QualityRights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i="0" u="none" strike="noStrike" cap="none" dirty="0">
                <a:solidFill>
                  <a:srgbClr val="2F5496"/>
                </a:solidFill>
                <a:latin typeface="Calibri"/>
                <a:ea typeface="Calibri"/>
                <a:cs typeface="Calibri"/>
                <a:sym typeface="Calibri"/>
              </a:rPr>
              <a:t>Salud mental, recuperación e inclusión comunitaria</a:t>
            </a:r>
            <a:endParaRPr dirty="0"/>
          </a:p>
        </p:txBody>
      </p:sp>
      <p:sp>
        <p:nvSpPr>
          <p:cNvPr id="104" name="Google Shape;104;p1"/>
          <p:cNvSpPr txBox="1"/>
          <p:nvPr/>
        </p:nvSpPr>
        <p:spPr>
          <a:xfrm>
            <a:off x="56718" y="7371095"/>
            <a:ext cx="6639300" cy="90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i="0" u="none" strike="noStrike" cap="none" dirty="0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Inscríbase GRATIS en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b="1" u="sng" dirty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who.int/teams/mental-health-and-substance-use/policy-law-rights/qr-e-training</a:t>
            </a:r>
            <a:endParaRPr sz="1800"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0" u="none" strike="noStrike" cap="none" dirty="0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dirty="0"/>
          </a:p>
        </p:txBody>
      </p:sp>
      <p:sp>
        <p:nvSpPr>
          <p:cNvPr id="105" name="Google Shape;105;p1"/>
          <p:cNvSpPr txBox="1"/>
          <p:nvPr/>
        </p:nvSpPr>
        <p:spPr>
          <a:xfrm>
            <a:off x="11347" y="4668392"/>
            <a:ext cx="6527999" cy="27699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Esta </a:t>
            </a:r>
            <a:r>
              <a:rPr lang="en-US" sz="12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formación</a:t>
            </a:r>
            <a:r>
              <a:rPr lang="en-US" sz="12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le ayudará:</a:t>
            </a:r>
            <a:endParaRPr dirty="0"/>
          </a:p>
          <a:p>
            <a:pPr marL="171450" marR="0" lvl="0" indent="-171450" algn="just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en-U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Comprender y mejorar su propia salud mental y bienestar</a:t>
            </a:r>
          </a:p>
          <a:p>
            <a:pPr marL="171450" marR="0" lvl="0" indent="-171450" algn="just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en-U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Aprenda a ayudar a amigos, familiares y miembros de la comunidad con problemas de salud mental.</a:t>
            </a:r>
          </a:p>
          <a:p>
            <a:pPr marL="171450" marR="0" lvl="0" indent="-171450" algn="just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en-U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Adquirir los conocimientos y habilidades necesarios para hacer frente a la estigmatización, la discriminación, los abusos y las prácticas coercitivas.</a:t>
            </a:r>
          </a:p>
          <a:p>
            <a:pPr marL="171450" marR="0" lvl="0" indent="-171450" algn="just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en-U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Aprenda a prestar apoyo en materia de salud mental a las personas que </a:t>
            </a:r>
            <a:r>
              <a:rPr lang="en-US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padecen una </a:t>
            </a:r>
            <a:r>
              <a:rPr lang="en-U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enfermedad mental o que atraviesan una crisis</a:t>
            </a:r>
          </a:p>
          <a:p>
            <a:pPr marL="171450" marR="0" lvl="0" indent="-171450" algn="just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en-U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Aprender a </a:t>
            </a:r>
            <a:r>
              <a:rPr lang="en-US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implicar </a:t>
            </a:r>
            <a:r>
              <a:rPr lang="en-U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activamente a las personas en su propio plan de tratamiento, atención y apoyo, proporcionándoles herramientas y capacitándolas para superar los retos.</a:t>
            </a:r>
          </a:p>
          <a:p>
            <a:pPr marL="171450" marR="0" lvl="0" indent="-171450" algn="just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en-U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Adquirir valiosos conocimientos y competencias para </a:t>
            </a:r>
            <a:r>
              <a:rPr lang="en-US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dirigir la reforma hacia </a:t>
            </a:r>
            <a:r>
              <a:rPr lang="en-U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 enfoque de recuperación centrado en la </a:t>
            </a:r>
            <a:r>
              <a:rPr lang="en-US" sz="12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persona y </a:t>
            </a:r>
            <a:r>
              <a:rPr lang="en-U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basado en los derechos.</a:t>
            </a:r>
          </a:p>
        </p:txBody>
      </p:sp>
      <p:sp>
        <p:nvSpPr>
          <p:cNvPr id="106" name="Google Shape;106;p1"/>
          <p:cNvSpPr txBox="1"/>
          <p:nvPr/>
        </p:nvSpPr>
        <p:spPr>
          <a:xfrm>
            <a:off x="164940" y="4037790"/>
            <a:ext cx="65280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Únase a más de </a:t>
            </a:r>
            <a:r>
              <a:rPr lang="en-US" b="1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100.</a:t>
            </a:r>
            <a:r>
              <a:rPr lang="en-US" sz="1400" b="1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000 alumnos en este innovador curso en línea y 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obtenga un certificado oficial de la Organización Mundial de la Salud.</a:t>
            </a:r>
            <a:endParaRPr dirty="0"/>
          </a:p>
        </p:txBody>
      </p:sp>
      <p:pic>
        <p:nvPicPr>
          <p:cNvPr id="108" name="Google Shape;108;p1" descr="A picture containing text, nature, night sky&#10;&#10;Description automatically generated"/>
          <p:cNvPicPr preferRelativeResize="0"/>
          <p:nvPr/>
        </p:nvPicPr>
        <p:blipFill rotWithShape="1">
          <a:blip r:embed="rId5">
            <a:alphaModFix/>
          </a:blip>
          <a:srcRect l="2" t="15906" r="73" b="26635"/>
          <a:stretch/>
        </p:blipFill>
        <p:spPr>
          <a:xfrm>
            <a:off x="-19673" y="1175727"/>
            <a:ext cx="6896730" cy="193911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" name="Google Shape;109;p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-2746" y="1254172"/>
            <a:ext cx="997074" cy="822668"/>
          </a:xfrm>
          <a:prstGeom prst="rect">
            <a:avLst/>
          </a:prstGeom>
          <a:noFill/>
          <a:ln>
            <a:noFill/>
          </a:ln>
          <a:effectLst>
            <a:outerShdw blurRad="50800" dist="38100" dir="8100000" algn="tr" rotWithShape="0">
              <a:srgbClr val="000000">
                <a:alpha val="40000"/>
              </a:srgbClr>
            </a:outerShdw>
          </a:effec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3615B6F-C2F9-4755-BA42-E696C9159895}"/>
              </a:ext>
            </a:extLst>
          </p:cNvPr>
          <p:cNvSpPr txBox="1"/>
          <p:nvPr/>
        </p:nvSpPr>
        <p:spPr>
          <a:xfrm>
            <a:off x="333931" y="8219381"/>
            <a:ext cx="4441900" cy="15696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en-GB" sz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1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Esta formación es para todos:</a:t>
            </a:r>
          </a:p>
          <a:p>
            <a:r>
              <a:rPr lang="en-GB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Personas con experiencias vividas, personal de la </a:t>
            </a:r>
            <a:r>
              <a:rPr lang="en-GB" sz="12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salud</a:t>
            </a:r>
            <a:r>
              <a:rPr lang="en-GB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y social, primeros intervinientes, miembros del sistema judicial (por ejemplo, agentes de policía, funcionarios de prisiones, jueces), profesores, familiares o miembros de la comunidad, </a:t>
            </a:r>
            <a:r>
              <a:rPr lang="en-GB" sz="12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responsables</a:t>
            </a:r>
            <a:r>
              <a:rPr lang="en-GB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2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políticos</a:t>
            </a:r>
            <a:r>
              <a:rPr lang="en-GB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sz="12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empleados</a:t>
            </a:r>
            <a:r>
              <a:rPr lang="en-GB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de los sectores público, privado y sin ánimo de lucro. </a:t>
            </a:r>
          </a:p>
          <a:p>
            <a:endParaRPr lang="en-CH" sz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26" name="Picture 2" descr="Text Box">
            <a:extLst>
              <a:ext uri="{FF2B5EF4-FFF2-40B4-BE49-F238E27FC236}">
                <a16:creationId xmlns:a16="http://schemas.microsoft.com/office/drawing/2014/main" id="{9138117E-6B4F-4566-AAFB-45B7CEA200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3795" y="8219381"/>
            <a:ext cx="1416060" cy="1256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3c233817-2f8b-4966-a58f-0c1e4f66bf77" xsi:nil="true"/>
    <lcf76f155ced4ddcb4097134ff3c332f xmlns="4bc5cf14-a5a1-4b2e-8152-bf13a800cdcc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F37D42121652C46A8A32F9344E974A3" ma:contentTypeVersion="16" ma:contentTypeDescription="Create a new document." ma:contentTypeScope="" ma:versionID="5a38b1924446ea2cfdddf48501b96b37">
  <xsd:schema xmlns:xsd="http://www.w3.org/2001/XMLSchema" xmlns:xs="http://www.w3.org/2001/XMLSchema" xmlns:p="http://schemas.microsoft.com/office/2006/metadata/properties" xmlns:ns2="4bc5cf14-a5a1-4b2e-8152-bf13a800cdcc" xmlns:ns3="3c233817-2f8b-4966-a58f-0c1e4f66bf77" targetNamespace="http://schemas.microsoft.com/office/2006/metadata/properties" ma:root="true" ma:fieldsID="2ff3714752daa394af3a40cc0ecbe016" ns2:_="" ns3:_="">
    <xsd:import namespace="4bc5cf14-a5a1-4b2e-8152-bf13a800cdcc"/>
    <xsd:import namespace="3c233817-2f8b-4966-a58f-0c1e4f66bf7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c5cf14-a5a1-4b2e-8152-bf13a800cdc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aa4eac88-8ae6-4a96-90c7-97bc93c844e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c233817-2f8b-4966-a58f-0c1e4f66bf7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6bfc0adc-4887-4855-8369-b5ae32067299}" ma:internalName="TaxCatchAll" ma:showField="CatchAllData" ma:web="3c233817-2f8b-4966-a58f-0c1e4f66bf7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8C37B9A-22EF-47CC-9FCD-832BB3AA162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684E7E7-3CA8-489B-81F3-9D0261040736}">
  <ds:schemaRefs>
    <ds:schemaRef ds:uri="http://www.w3.org/XML/1998/namespace"/>
    <ds:schemaRef ds:uri="http://schemas.microsoft.com/office/2006/documentManagement/types"/>
    <ds:schemaRef ds:uri="http://purl.org/dc/elements/1.1/"/>
    <ds:schemaRef ds:uri="3c233817-2f8b-4966-a58f-0c1e4f66bf77"/>
    <ds:schemaRef ds:uri="http://schemas.microsoft.com/office/infopath/2007/PartnerControls"/>
    <ds:schemaRef ds:uri="http://purl.org/dc/dcmitype/"/>
    <ds:schemaRef ds:uri="http://schemas.openxmlformats.org/package/2006/metadata/core-properties"/>
    <ds:schemaRef ds:uri="4bc5cf14-a5a1-4b2e-8152-bf13a800cdcc"/>
    <ds:schemaRef ds:uri="http://schemas.microsoft.com/office/2006/metadata/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A467CBAF-882A-4924-AC10-D1D40C8312D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bc5cf14-a5a1-4b2e-8152-bf13a800cdcc"/>
    <ds:schemaRef ds:uri="3c233817-2f8b-4966-a58f-0c1e4f66bf7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247</Words>
  <Application>Microsoft Office PowerPoint</Application>
  <PresentationFormat>A4 Paper (210x297 mm)</PresentationFormat>
  <Paragraphs>18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Jochen Friedrich</dc:creator>
  <cp:keywords>, docId:C1B207755F1B39A57FE926710C21D501</cp:keywords>
  <cp:lastModifiedBy>Agustina Soto Acebal</cp:lastModifiedBy>
  <cp:revision>8</cp:revision>
  <dcterms:created xsi:type="dcterms:W3CDTF">2019-10-10T23:21:17Z</dcterms:created>
  <dcterms:modified xsi:type="dcterms:W3CDTF">2024-01-12T14:21:24Z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0x0101001F37D42121652C46A8A32F9344E974A3</vt:lpwstr>
  </property>
  <property fmtid="{D5CDD505-2E9C-101B-9397-08002B2CF9AE}" pid="3" name="MediaServiceImageTags">
    <vt:lpwstr/>
  </property>
</Properties>
</file>