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56" r:id="rId5"/>
    <p:sldId id="257" r:id="rId6"/>
    <p:sldId id="258" r:id="rId7"/>
    <p:sldId id="259" r:id="rId8"/>
    <p:sldId id="260" r:id="rId9"/>
    <p:sldId id="261" r:id="rId10"/>
    <p:sldId id="262" r:id="rId11"/>
  </p:sldIdLst>
  <p:sldSz cx="18288000" cy="10287000"/>
  <p:notesSz cx="6858000" cy="9144000"/>
  <p:embeddedFontLst>
    <p:embeddedFont>
      <p:font typeface="Montserrat Semi-Bold" panose="020B0604020202020204" charset="0"/>
      <p:regular r:id="rId13"/>
    </p:embeddedFont>
    <p:embeddedFont>
      <p:font typeface="Open Sans" panose="020B0606030504020204" pitchFamily="34" charset="0"/>
      <p:regular r:id="rId14"/>
      <p:bold r:id="rId15"/>
      <p:italic r:id="rId16"/>
      <p:boldItalic r:id="rId17"/>
    </p:embeddedFont>
    <p:embeddedFont>
      <p:font typeface="Open Sans Bold" panose="020B0806030504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56F60A-0F60-4A8D-A462-73FD5967B1AC}" v="7" dt="2026-01-08T11:42:33.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82" d="100"/>
          <a:sy n="82" d="100"/>
        </p:scale>
        <p:origin x="114"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84"/>
    </p:cViewPr>
  </p:sorterViewPr>
  <p:notesViewPr>
    <p:cSldViewPr>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3.fntdata"/><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h Caborn Wengler" userId="4198b35f-a967-45f0-ac39-a671d239f238" providerId="ADAL" clId="{04D06F8E-2F16-4867-936E-52B101902EDA}"/>
    <pc:docChg chg="undo custSel modSld">
      <pc:chgData name="Joannah Caborn Wengler" userId="4198b35f-a967-45f0-ac39-a671d239f238" providerId="ADAL" clId="{04D06F8E-2F16-4867-936E-52B101902EDA}" dt="2026-01-08T11:42:49.928" v="2220" actId="1076"/>
      <pc:docMkLst>
        <pc:docMk/>
      </pc:docMkLst>
      <pc:sldChg chg="addSp delSp modSp mod">
        <pc:chgData name="Joannah Caborn Wengler" userId="4198b35f-a967-45f0-ac39-a671d239f238" providerId="ADAL" clId="{04D06F8E-2F16-4867-936E-52B101902EDA}" dt="2026-01-08T11:42:49.928" v="2220" actId="1076"/>
        <pc:sldMkLst>
          <pc:docMk/>
          <pc:sldMk cId="0" sldId="256"/>
        </pc:sldMkLst>
        <pc:spChg chg="del">
          <ac:chgData name="Joannah Caborn Wengler" userId="4198b35f-a967-45f0-ac39-a671d239f238" providerId="ADAL" clId="{04D06F8E-2F16-4867-936E-52B101902EDA}" dt="2026-01-08T11:42:33.587" v="2214" actId="478"/>
          <ac:spMkLst>
            <pc:docMk/>
            <pc:sldMk cId="0" sldId="256"/>
            <ac:spMk id="10" creationId="{00000000-0000-0000-0000-000000000000}"/>
          </ac:spMkLst>
        </pc:spChg>
        <pc:picChg chg="add mod">
          <ac:chgData name="Joannah Caborn Wengler" userId="4198b35f-a967-45f0-ac39-a671d239f238" providerId="ADAL" clId="{04D06F8E-2F16-4867-936E-52B101902EDA}" dt="2026-01-08T11:42:49.928" v="2220" actId="1076"/>
          <ac:picMkLst>
            <pc:docMk/>
            <pc:sldMk cId="0" sldId="256"/>
            <ac:picMk id="18" creationId="{763FBCCE-8785-7DFC-61D5-95BFAD7B8B24}"/>
          </ac:picMkLst>
        </pc:picChg>
      </pc:sldChg>
      <pc:sldChg chg="addSp delSp modSp mod modNotes">
        <pc:chgData name="Joannah Caborn Wengler" userId="4198b35f-a967-45f0-ac39-a671d239f238" providerId="ADAL" clId="{04D06F8E-2F16-4867-936E-52B101902EDA}" dt="2026-01-08T11:40:35.241" v="2192" actId="1035"/>
        <pc:sldMkLst>
          <pc:docMk/>
          <pc:sldMk cId="0" sldId="257"/>
        </pc:sldMkLst>
        <pc:spChg chg="del">
          <ac:chgData name="Joannah Caborn Wengler" userId="4198b35f-a967-45f0-ac39-a671d239f238" providerId="ADAL" clId="{04D06F8E-2F16-4867-936E-52B101902EDA}" dt="2026-01-08T11:32:06.233" v="2172" actId="21"/>
          <ac:spMkLst>
            <pc:docMk/>
            <pc:sldMk cId="0" sldId="257"/>
            <ac:spMk id="51" creationId="{00000000-0000-0000-0000-000000000000}"/>
          </ac:spMkLst>
        </pc:spChg>
        <pc:picChg chg="add mod">
          <ac:chgData name="Joannah Caborn Wengler" userId="4198b35f-a967-45f0-ac39-a671d239f238" providerId="ADAL" clId="{04D06F8E-2F16-4867-936E-52B101902EDA}" dt="2026-01-08T11:40:35.241" v="2192" actId="1035"/>
          <ac:picMkLst>
            <pc:docMk/>
            <pc:sldMk cId="0" sldId="257"/>
            <ac:picMk id="53" creationId="{FA7CFE28-826F-86F4-E738-6E828794AF36}"/>
          </ac:picMkLst>
        </pc:picChg>
        <pc:picChg chg="add del mod">
          <ac:chgData name="Joannah Caborn Wengler" userId="4198b35f-a967-45f0-ac39-a671d239f238" providerId="ADAL" clId="{04D06F8E-2F16-4867-936E-52B101902EDA}" dt="2026-01-08T11:39:50.734" v="2185" actId="478"/>
          <ac:picMkLst>
            <pc:docMk/>
            <pc:sldMk cId="0" sldId="257"/>
            <ac:picMk id="55" creationId="{AEB3BC3D-C9B6-D9BD-FF83-AA4A30C13B6A}"/>
          </ac:picMkLst>
        </pc:picChg>
      </pc:sldChg>
      <pc:sldChg chg="addSp delSp modSp mod">
        <pc:chgData name="Joannah Caborn Wengler" userId="4198b35f-a967-45f0-ac39-a671d239f238" providerId="ADAL" clId="{04D06F8E-2F16-4867-936E-52B101902EDA}" dt="2026-01-08T11:40:54.609" v="2194"/>
        <pc:sldMkLst>
          <pc:docMk/>
          <pc:sldMk cId="0" sldId="258"/>
        </pc:sldMkLst>
        <pc:spChg chg="del">
          <ac:chgData name="Joannah Caborn Wengler" userId="4198b35f-a967-45f0-ac39-a671d239f238" providerId="ADAL" clId="{04D06F8E-2F16-4867-936E-52B101902EDA}" dt="2026-01-08T11:40:54.206" v="2193" actId="478"/>
          <ac:spMkLst>
            <pc:docMk/>
            <pc:sldMk cId="0" sldId="258"/>
            <ac:spMk id="66" creationId="{00000000-0000-0000-0000-000000000000}"/>
          </ac:spMkLst>
        </pc:spChg>
        <pc:picChg chg="add mod">
          <ac:chgData name="Joannah Caborn Wengler" userId="4198b35f-a967-45f0-ac39-a671d239f238" providerId="ADAL" clId="{04D06F8E-2F16-4867-936E-52B101902EDA}" dt="2026-01-08T11:40:54.609" v="2194"/>
          <ac:picMkLst>
            <pc:docMk/>
            <pc:sldMk cId="0" sldId="258"/>
            <ac:picMk id="69" creationId="{C755918A-8DD0-E9A9-1150-8575F8CA8925}"/>
          </ac:picMkLst>
        </pc:picChg>
      </pc:sldChg>
      <pc:sldChg chg="addSp delSp modSp mod">
        <pc:chgData name="Joannah Caborn Wengler" userId="4198b35f-a967-45f0-ac39-a671d239f238" providerId="ADAL" clId="{04D06F8E-2F16-4867-936E-52B101902EDA}" dt="2026-01-08T11:41:04.234" v="2196"/>
        <pc:sldMkLst>
          <pc:docMk/>
          <pc:sldMk cId="0" sldId="260"/>
        </pc:sldMkLst>
        <pc:spChg chg="del">
          <ac:chgData name="Joannah Caborn Wengler" userId="4198b35f-a967-45f0-ac39-a671d239f238" providerId="ADAL" clId="{04D06F8E-2F16-4867-936E-52B101902EDA}" dt="2026-01-08T11:41:03.921" v="2195" actId="478"/>
          <ac:spMkLst>
            <pc:docMk/>
            <pc:sldMk cId="0" sldId="260"/>
            <ac:spMk id="36" creationId="{00000000-0000-0000-0000-000000000000}"/>
          </ac:spMkLst>
        </pc:spChg>
        <pc:picChg chg="add mod">
          <ac:chgData name="Joannah Caborn Wengler" userId="4198b35f-a967-45f0-ac39-a671d239f238" providerId="ADAL" clId="{04D06F8E-2F16-4867-936E-52B101902EDA}" dt="2026-01-08T11:41:04.234" v="2196"/>
          <ac:picMkLst>
            <pc:docMk/>
            <pc:sldMk cId="0" sldId="260"/>
            <ac:picMk id="42" creationId="{D106435A-7045-57EF-2B5E-FC800F9EDF35}"/>
          </ac:picMkLst>
        </pc:picChg>
      </pc:sldChg>
      <pc:sldChg chg="addSp delSp modSp mod">
        <pc:chgData name="Joannah Caborn Wengler" userId="4198b35f-a967-45f0-ac39-a671d239f238" providerId="ADAL" clId="{04D06F8E-2F16-4867-936E-52B101902EDA}" dt="2026-01-08T11:42:09.871" v="2213" actId="1076"/>
        <pc:sldMkLst>
          <pc:docMk/>
          <pc:sldMk cId="0" sldId="261"/>
        </pc:sldMkLst>
        <pc:spChg chg="del">
          <ac:chgData name="Joannah Caborn Wengler" userId="4198b35f-a967-45f0-ac39-a671d239f238" providerId="ADAL" clId="{04D06F8E-2F16-4867-936E-52B101902EDA}" dt="2026-01-08T11:41:56.766" v="2209" actId="478"/>
          <ac:spMkLst>
            <pc:docMk/>
            <pc:sldMk cId="0" sldId="261"/>
            <ac:spMk id="33" creationId="{00000000-0000-0000-0000-000000000000}"/>
          </ac:spMkLst>
        </pc:spChg>
        <pc:picChg chg="add mod">
          <ac:chgData name="Joannah Caborn Wengler" userId="4198b35f-a967-45f0-ac39-a671d239f238" providerId="ADAL" clId="{04D06F8E-2F16-4867-936E-52B101902EDA}" dt="2026-01-08T11:42:09.871" v="2213" actId="1076"/>
          <ac:picMkLst>
            <pc:docMk/>
            <pc:sldMk cId="0" sldId="261"/>
            <ac:picMk id="54" creationId="{99D59701-F7AC-28F9-4AB5-9CB3C0394AAA}"/>
          </ac:picMkLst>
        </pc:picChg>
      </pc:sldChg>
      <pc:sldChg chg="addSp delSp modSp mod">
        <pc:chgData name="Joannah Caborn Wengler" userId="4198b35f-a967-45f0-ac39-a671d239f238" providerId="ADAL" clId="{04D06F8E-2F16-4867-936E-52B101902EDA}" dt="2026-01-08T11:41:43.210" v="2208" actId="1038"/>
        <pc:sldMkLst>
          <pc:docMk/>
          <pc:sldMk cId="0" sldId="262"/>
        </pc:sldMkLst>
        <pc:spChg chg="del">
          <ac:chgData name="Joannah Caborn Wengler" userId="4198b35f-a967-45f0-ac39-a671d239f238" providerId="ADAL" clId="{04D06F8E-2F16-4867-936E-52B101902EDA}" dt="2026-01-08T11:41:14.897" v="2197" actId="478"/>
          <ac:spMkLst>
            <pc:docMk/>
            <pc:sldMk cId="0" sldId="262"/>
            <ac:spMk id="32" creationId="{00000000-0000-0000-0000-000000000000}"/>
          </ac:spMkLst>
        </pc:spChg>
        <pc:picChg chg="add mod">
          <ac:chgData name="Joannah Caborn Wengler" userId="4198b35f-a967-45f0-ac39-a671d239f238" providerId="ADAL" clId="{04D06F8E-2F16-4867-936E-52B101902EDA}" dt="2026-01-08T11:41:43.210" v="2208" actId="1038"/>
          <ac:picMkLst>
            <pc:docMk/>
            <pc:sldMk cId="0" sldId="262"/>
            <ac:picMk id="33" creationId="{F69B18A9-E57C-8198-6377-7ED2B2E1357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B42F0-2CEE-411A-8E65-08B749BC635C}" type="datetimeFigureOut">
              <a:rPr lang="en-CH" smtClean="0"/>
              <a:t>08.01.2026</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73E0FC-3C93-433C-B789-397727040CE2}" type="slidenum">
              <a:rPr lang="en-CH" smtClean="0"/>
              <a:t>‹#›</a:t>
            </a:fld>
            <a:endParaRPr lang="en-CH"/>
          </a:p>
        </p:txBody>
      </p:sp>
    </p:spTree>
    <p:extLst>
      <p:ext uri="{BB962C8B-B14F-4D97-AF65-F5344CB8AC3E}">
        <p14:creationId xmlns:p14="http://schemas.microsoft.com/office/powerpoint/2010/main" val="952162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hpa.org/about/strategic-prioriti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whpa.org/news-resources/statements/press-release-whpa-leaders-attending-4th-un-hlm-ncds" TargetMode="External"/><Relationship Id="rId3" Type="http://schemas.openxmlformats.org/officeDocument/2006/relationships/hyperlink" Target="https://www.whpa.org/news-resources/news/20250325-whpa-demands-action-clean-air-all" TargetMode="External"/><Relationship Id="rId7" Type="http://schemas.openxmlformats.org/officeDocument/2006/relationships/hyperlink" Target="https://www.whpa.org/news-resources/news/20251015-bridging-global-health-agendas-ncds-amr-and-interprofessional" TargetMode="External"/><Relationship Id="rId12" Type="http://schemas.openxmlformats.org/officeDocument/2006/relationships/hyperlink" Target="https://www.whpa.org/news-resources/what-covid-19-pandemic-has-exposed-findings-five-global-health-workforce-profession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whpa.org/news-resources/news/20250528-whpa-champions-health-workforce-pivotal-world-health-assembly" TargetMode="External"/><Relationship Id="rId11" Type="http://schemas.openxmlformats.org/officeDocument/2006/relationships/hyperlink" Target="https://www.whpa.org/news-resources/statements/whpa-statement-interprofessional-collaborative-practice" TargetMode="External"/><Relationship Id="rId5" Type="http://schemas.openxmlformats.org/officeDocument/2006/relationships/hyperlink" Target="https://www.whpa.org/news-resources/interventions" TargetMode="External"/><Relationship Id="rId10" Type="http://schemas.openxmlformats.org/officeDocument/2006/relationships/hyperlink" Target="https://www.whpa.org/news-resources/news/20231118-what-can-you-do-reduce-amr" TargetMode="External"/><Relationship Id="rId4" Type="http://schemas.openxmlformats.org/officeDocument/2006/relationships/hyperlink" Target="https://www.whpa.org/news-resources/news/20250403-health-workforce-shortages-endanger-patient-safety" TargetMode="External"/><Relationship Id="rId9" Type="http://schemas.openxmlformats.org/officeDocument/2006/relationships/hyperlink" Target="https://www.whpa.org/news-resources/news/20230407-whpa-speaks-post-pandemic-protections-fifth-global-forum-human"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whpa.org/news-resources/news/20250325-whpa-demands-action-clean-air-all" TargetMode="External"/><Relationship Id="rId3" Type="http://schemas.openxmlformats.org/officeDocument/2006/relationships/hyperlink" Target="https://www.whpa.org/news-resources/news/20250519-wha78-side-event-rising-challenges-diminishing-resources-investing" TargetMode="External"/><Relationship Id="rId7" Type="http://schemas.openxmlformats.org/officeDocument/2006/relationships/hyperlink" Target="https://www.whpa.org/eb156-constituency-statement-climate-change-and-health-agenda-item-22"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whpa.org/eb156-constituency-statement-health-and-care-workforce-agenda-item-12" TargetMode="External"/><Relationship Id="rId5" Type="http://schemas.openxmlformats.org/officeDocument/2006/relationships/hyperlink" Target="https://www.whpa.org/news-resources/news/20221108-memorandum-understanding-signed-who" TargetMode="External"/><Relationship Id="rId4" Type="http://schemas.openxmlformats.org/officeDocument/2006/relationships/hyperlink" Target="https://www.whpa.org/news-resources/news/20240529-wha77-side-event-ncds-and-workforce-dynamics-empowering-tomorrow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10050"/>
          </a:xfrm>
        </p:spPr>
        <p:txBody>
          <a:bodyPr/>
          <a:lstStyle/>
          <a:p>
            <a:r>
              <a:rPr lang="en-CH" dirty="0"/>
              <a:t>World Health Professions Alliance is an alliance of the global bodies representing the five major health professions: </a:t>
            </a:r>
          </a:p>
          <a:p>
            <a:endParaRPr lang="en-CH" dirty="0"/>
          </a:p>
          <a:p>
            <a:pPr marL="171450" indent="-171450">
              <a:buFont typeface="Arial" panose="020B0604020202020204" pitchFamily="34" charset="0"/>
              <a:buChar char="•"/>
            </a:pPr>
            <a:r>
              <a:rPr lang="en-GB" dirty="0"/>
              <a:t>N</a:t>
            </a:r>
            <a:r>
              <a:rPr lang="en-CH" dirty="0" err="1"/>
              <a:t>ursing</a:t>
            </a:r>
            <a:endParaRPr lang="en-CH" dirty="0"/>
          </a:p>
          <a:p>
            <a:pPr marL="171450" indent="-171450">
              <a:buFont typeface="Arial" panose="020B0604020202020204" pitchFamily="34" charset="0"/>
              <a:buChar char="•"/>
            </a:pPr>
            <a:r>
              <a:rPr lang="en-GB" dirty="0"/>
              <a:t>M</a:t>
            </a:r>
            <a:r>
              <a:rPr lang="en-CH" dirty="0" err="1"/>
              <a:t>edicine</a:t>
            </a:r>
            <a:endParaRPr lang="en-CH" dirty="0"/>
          </a:p>
          <a:p>
            <a:pPr marL="171450" indent="-171450">
              <a:buFont typeface="Arial" panose="020B0604020202020204" pitchFamily="34" charset="0"/>
              <a:buChar char="•"/>
            </a:pPr>
            <a:r>
              <a:rPr lang="en-CH" dirty="0"/>
              <a:t>Pharmacy</a:t>
            </a:r>
          </a:p>
          <a:p>
            <a:pPr marL="171450" indent="-171450">
              <a:buFont typeface="Arial" panose="020B0604020202020204" pitchFamily="34" charset="0"/>
              <a:buChar char="•"/>
            </a:pPr>
            <a:r>
              <a:rPr lang="en-CH" dirty="0"/>
              <a:t>Dentistry, and</a:t>
            </a:r>
          </a:p>
          <a:p>
            <a:pPr marL="171450" indent="-171450">
              <a:buFont typeface="Arial" panose="020B0604020202020204" pitchFamily="34" charset="0"/>
              <a:buChar char="•"/>
            </a:pPr>
            <a:r>
              <a:rPr lang="en-CH" dirty="0"/>
              <a:t>Physiotherapy</a:t>
            </a:r>
          </a:p>
          <a:p>
            <a:endParaRPr lang="en-CH" dirty="0"/>
          </a:p>
          <a:p>
            <a:r>
              <a:rPr lang="en-CH" i="1" dirty="0"/>
              <a:t>(when presenting to midwives say “five of the main health professions”, as in terms of size they would also fit in the list)</a:t>
            </a:r>
          </a:p>
          <a:p>
            <a:endParaRPr lang="en-CH" dirty="0"/>
          </a:p>
          <a:p>
            <a:r>
              <a:rPr lang="en-CH" dirty="0"/>
              <a:t>WHPA is the only alliance that speaks for </a:t>
            </a:r>
            <a:r>
              <a:rPr lang="en-US" dirty="0"/>
              <a:t>the key health professions</a:t>
            </a:r>
            <a:r>
              <a:rPr lang="en-CH" dirty="0"/>
              <a:t> worldwide.</a:t>
            </a:r>
          </a:p>
          <a:p>
            <a:endParaRPr lang="en-CH" dirty="0"/>
          </a:p>
          <a:p>
            <a:r>
              <a:rPr lang="en-CH" dirty="0"/>
              <a:t>It</a:t>
            </a:r>
            <a:r>
              <a:rPr lang="en-US" dirty="0"/>
              <a:t> was founded in 1999 by three professions (ICN, FIP, WMA) looking to maximize their impact on the global stage by joining together and demonstrating interprofessional collaboration. </a:t>
            </a:r>
            <a:endParaRPr lang="en-CH" dirty="0"/>
          </a:p>
          <a:p>
            <a:r>
              <a:rPr lang="en-US" dirty="0"/>
              <a:t>25 years and two additional members (FDI, World Physio) later, WHPA now represents 4</a:t>
            </a:r>
            <a:r>
              <a:rPr lang="en-CH" dirty="0"/>
              <a:t>7</a:t>
            </a:r>
            <a:r>
              <a:rPr lang="en-US" dirty="0"/>
              <a:t> million health professionals and has a strong focus on advocacy and communications in areas of shared interest. </a:t>
            </a:r>
            <a:endParaRPr lang="en-CH" dirty="0"/>
          </a:p>
          <a:p>
            <a:r>
              <a:rPr lang="en-US" dirty="0"/>
              <a:t>It works to improve global health and the quality of patient care and facilitates collaboration among the health professions and major stakeholders.</a:t>
            </a:r>
          </a:p>
          <a:p>
            <a:endParaRPr lang="en-CH" dirty="0"/>
          </a:p>
          <a:p>
            <a:endParaRPr lang="en-CH" dirty="0"/>
          </a:p>
          <a:p>
            <a:endParaRPr lang="en-CH" dirty="0"/>
          </a:p>
        </p:txBody>
      </p:sp>
      <p:sp>
        <p:nvSpPr>
          <p:cNvPr id="4" name="Slide Number Placeholder 3"/>
          <p:cNvSpPr>
            <a:spLocks noGrp="1"/>
          </p:cNvSpPr>
          <p:nvPr>
            <p:ph type="sldNum" sz="quarter" idx="5"/>
          </p:nvPr>
        </p:nvSpPr>
        <p:spPr/>
        <p:txBody>
          <a:bodyPr/>
          <a:lstStyle/>
          <a:p>
            <a:fld id="{E373E0FC-3C93-433C-B789-397727040CE2}" type="slidenum">
              <a:rPr lang="en-CH" smtClean="0"/>
              <a:t>1</a:t>
            </a:fld>
            <a:endParaRPr lang="en-CH"/>
          </a:p>
        </p:txBody>
      </p:sp>
    </p:spTree>
    <p:extLst>
      <p:ext uri="{BB962C8B-B14F-4D97-AF65-F5344CB8AC3E}">
        <p14:creationId xmlns:p14="http://schemas.microsoft.com/office/powerpoint/2010/main" val="2294352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29050"/>
          </a:xfrm>
        </p:spPr>
        <p:txBody>
          <a:bodyPr/>
          <a:lstStyle/>
          <a:p>
            <a:r>
              <a:rPr lang="en-CH" i="1" dirty="0"/>
              <a:t>The numbers demonstrate WHPA’s global reach.</a:t>
            </a:r>
          </a:p>
          <a:p>
            <a:r>
              <a:rPr lang="en-CH" i="1" dirty="0"/>
              <a:t>On the right are our strategic goals, set out in the WHPA Strategy 2024-27</a:t>
            </a:r>
          </a:p>
          <a:p>
            <a:r>
              <a:rPr lang="en-GB" i="1" dirty="0">
                <a:hlinkClick r:id="rId3"/>
              </a:rPr>
              <a:t>https://www.whpa.org/about/strategic-priorities</a:t>
            </a:r>
            <a:endParaRPr lang="en-CH" i="1" dirty="0"/>
          </a:p>
          <a:p>
            <a:endParaRPr lang="en-CH" i="1" dirty="0"/>
          </a:p>
          <a:p>
            <a:r>
              <a:rPr lang="en-CH" dirty="0"/>
              <a:t>WHPA </a:t>
            </a:r>
            <a:r>
              <a:rPr lang="en-US" dirty="0"/>
              <a:t>is the only alliance which convenes knowledge and experience from the key health care professions in more than 1</a:t>
            </a:r>
            <a:r>
              <a:rPr lang="en-CH" dirty="0"/>
              <a:t>79</a:t>
            </a:r>
            <a:r>
              <a:rPr lang="en-US" dirty="0"/>
              <a:t> countries</a:t>
            </a:r>
            <a:r>
              <a:rPr lang="en-CH" dirty="0"/>
              <a:t> and territories</a:t>
            </a:r>
            <a:endParaRPr lang="en-US" dirty="0"/>
          </a:p>
          <a:p>
            <a:endParaRPr lang="en-CH" dirty="0"/>
          </a:p>
          <a:p>
            <a:r>
              <a:rPr lang="en-US" dirty="0"/>
              <a:t>Together, the global organizations in the WHPA </a:t>
            </a:r>
            <a:r>
              <a:rPr lang="en-CH" dirty="0"/>
              <a:t>have</a:t>
            </a:r>
            <a:r>
              <a:rPr lang="en-US" dirty="0"/>
              <a:t> </a:t>
            </a:r>
            <a:r>
              <a:rPr lang="en-CH" dirty="0"/>
              <a:t>735</a:t>
            </a:r>
            <a:r>
              <a:rPr lang="en-US" dirty="0"/>
              <a:t> national member organizations, making us the key point of global access to health care professionals within the five disciplines.</a:t>
            </a:r>
            <a:endParaRPr lang="en-CH" dirty="0"/>
          </a:p>
          <a:p>
            <a:endParaRPr lang="en-US" dirty="0"/>
          </a:p>
          <a:p>
            <a:r>
              <a:rPr lang="en-US" dirty="0"/>
              <a:t>We work to facilitate collaboration among the health professions and major stakeholders such as governments and international organizations, including the World Health Organization. By working in collaboration, instead of along parallel tracks, patients and health systems benefit.</a:t>
            </a:r>
          </a:p>
          <a:p>
            <a:endParaRPr lang="en-CH" dirty="0"/>
          </a:p>
          <a:p>
            <a:r>
              <a:rPr lang="en-CH" dirty="0"/>
              <a:t>WHPA is a</a:t>
            </a:r>
            <a:r>
              <a:rPr lang="en-US" dirty="0"/>
              <a:t> voluntary Alliance, overseen by the CEOs</a:t>
            </a:r>
            <a:r>
              <a:rPr lang="en-CH" dirty="0"/>
              <a:t> of the five member organizations.</a:t>
            </a:r>
            <a:r>
              <a:rPr lang="en-US" dirty="0"/>
              <a:t> </a:t>
            </a:r>
            <a:r>
              <a:rPr lang="en-CH" dirty="0"/>
              <a:t>I</a:t>
            </a:r>
            <a:r>
              <a:rPr lang="en-US" dirty="0"/>
              <a:t>t is implemented by a secretariat which coordinates the collaboration between the members at three levels – at CEO level, between the policy/advocacy teams, and between the communications teams.</a:t>
            </a:r>
            <a:endParaRPr lang="en-CH" dirty="0"/>
          </a:p>
          <a:p>
            <a:endParaRPr lang="en-US" dirty="0"/>
          </a:p>
          <a:p>
            <a:r>
              <a:rPr lang="en-CH" dirty="0"/>
              <a:t>----------------------------------</a:t>
            </a:r>
          </a:p>
          <a:p>
            <a:r>
              <a:rPr lang="en-CH" i="1" dirty="0"/>
              <a:t>In case of questions</a:t>
            </a:r>
          </a:p>
          <a:p>
            <a:endParaRPr lang="en-US" dirty="0"/>
          </a:p>
          <a:p>
            <a:r>
              <a:rPr lang="en-US" b="1" dirty="0"/>
              <a:t>Resources provided by members</a:t>
            </a:r>
          </a:p>
          <a:p>
            <a:r>
              <a:rPr lang="en-US" i="1" dirty="0"/>
              <a:t>Financial</a:t>
            </a:r>
            <a:r>
              <a:rPr lang="en-US" dirty="0"/>
              <a:t>: Each member pays an annual membership fee (currently CHF 15K) which covers costs for activities and day-to-day running of WHPA and finances one 50% position for secretariat management and alliance coordination.</a:t>
            </a:r>
            <a:endParaRPr lang="en-CH" dirty="0"/>
          </a:p>
          <a:p>
            <a:r>
              <a:rPr lang="en-US" i="1" dirty="0"/>
              <a:t>In-kind</a:t>
            </a:r>
            <a:r>
              <a:rPr lang="en-US" dirty="0"/>
              <a:t>: Each member provides one hour or less of its CEO’s time per month (short online meetings about every eight weeks and input/oversight at strategic points in between); members’ policy/advocacy and comms teams provide input and support for activities as required where the bulk of the work is done by the secretariat.</a:t>
            </a:r>
            <a:endParaRPr lang="en-CH" dirty="0"/>
          </a:p>
          <a:p>
            <a:endParaRPr lang="en-CH" dirty="0"/>
          </a:p>
        </p:txBody>
      </p:sp>
      <p:sp>
        <p:nvSpPr>
          <p:cNvPr id="4" name="Slide Number Placeholder 3"/>
          <p:cNvSpPr>
            <a:spLocks noGrp="1"/>
          </p:cNvSpPr>
          <p:nvPr>
            <p:ph type="sldNum" sz="quarter" idx="5"/>
          </p:nvPr>
        </p:nvSpPr>
        <p:spPr/>
        <p:txBody>
          <a:bodyPr/>
          <a:lstStyle/>
          <a:p>
            <a:fld id="{E373E0FC-3C93-433C-B789-397727040CE2}" type="slidenum">
              <a:rPr lang="en-CH" smtClean="0"/>
              <a:t>2</a:t>
            </a:fld>
            <a:endParaRPr lang="en-CH"/>
          </a:p>
        </p:txBody>
      </p:sp>
    </p:spTree>
    <p:extLst>
      <p:ext uri="{BB962C8B-B14F-4D97-AF65-F5344CB8AC3E}">
        <p14:creationId xmlns:p14="http://schemas.microsoft.com/office/powerpoint/2010/main" val="2311562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124450"/>
          </a:xfrm>
        </p:spPr>
        <p:txBody>
          <a:bodyPr/>
          <a:lstStyle/>
          <a:p>
            <a:r>
              <a:rPr lang="en-CH" i="1" dirty="0"/>
              <a:t>Examples for each category</a:t>
            </a:r>
          </a:p>
          <a:p>
            <a:endParaRPr lang="en-CH" dirty="0"/>
          </a:p>
          <a:p>
            <a:r>
              <a:rPr lang="en-CH" b="1" dirty="0"/>
              <a:t>Global health leadership</a:t>
            </a:r>
          </a:p>
          <a:p>
            <a:r>
              <a:rPr lang="en-GB" dirty="0">
                <a:hlinkClick r:id="rId3"/>
              </a:rPr>
              <a:t>https://www.whpa.org/news-resources/news/20250325-whpa-demands-action-clean-air-all</a:t>
            </a:r>
            <a:endParaRPr lang="en-CH" dirty="0"/>
          </a:p>
          <a:p>
            <a:r>
              <a:rPr lang="en-GB" dirty="0">
                <a:hlinkClick r:id="rId4"/>
              </a:rPr>
              <a:t>https://www.whpa.org/news-resources/news/20250403-health-workforce-shortages-endanger-patient-safety</a:t>
            </a:r>
            <a:endParaRPr lang="en-CH" dirty="0"/>
          </a:p>
          <a:p>
            <a:endParaRPr lang="en-CH" dirty="0"/>
          </a:p>
          <a:p>
            <a:r>
              <a:rPr lang="en-CH" b="1" dirty="0"/>
              <a:t>WHO governance</a:t>
            </a:r>
          </a:p>
          <a:p>
            <a:r>
              <a:rPr lang="en-GB" dirty="0">
                <a:hlinkClick r:id="rId5"/>
              </a:rPr>
              <a:t>https://www.whpa.org/news-resources/interventions</a:t>
            </a:r>
            <a:endParaRPr lang="en-CH" dirty="0"/>
          </a:p>
          <a:p>
            <a:r>
              <a:rPr lang="en-GB" dirty="0">
                <a:hlinkClick r:id="rId6"/>
              </a:rPr>
              <a:t>https://www.whpa.org/news-resources/news/20250528-whpa-champions-health-workforce-pivotal-world-health-assembly</a:t>
            </a:r>
            <a:endParaRPr lang="en-CH" dirty="0"/>
          </a:p>
          <a:p>
            <a:endParaRPr lang="en-CH" dirty="0"/>
          </a:p>
          <a:p>
            <a:r>
              <a:rPr lang="en-CH" b="1" dirty="0"/>
              <a:t>Advocacy</a:t>
            </a:r>
          </a:p>
          <a:p>
            <a:r>
              <a:rPr lang="en-GB" dirty="0"/>
              <a:t>W</a:t>
            </a:r>
            <a:r>
              <a:rPr lang="en-CH" dirty="0" err="1"/>
              <a:t>ebinar</a:t>
            </a:r>
            <a:r>
              <a:rPr lang="en-CH" dirty="0"/>
              <a:t>: </a:t>
            </a:r>
            <a:r>
              <a:rPr lang="en-GB" dirty="0">
                <a:hlinkClick r:id="rId7"/>
              </a:rPr>
              <a:t>https://www.whpa.org/news-resources/news/20251015-bridging-global-health-agendas-ncds-amr-and-interprofessional</a:t>
            </a:r>
            <a:endParaRPr lang="en-CH" dirty="0"/>
          </a:p>
          <a:p>
            <a:r>
              <a:rPr lang="en-CH" dirty="0"/>
              <a:t>Press release: </a:t>
            </a:r>
            <a:r>
              <a:rPr lang="en-GB" dirty="0">
                <a:hlinkClick r:id="rId8"/>
              </a:rPr>
              <a:t>https://www.whpa.org/news-resources/statements/press-release-whpa-leaders-attending-4th-un-hlm-ncd</a:t>
            </a:r>
            <a:r>
              <a:rPr lang="en-CH" dirty="0">
                <a:hlinkClick r:id="rId8"/>
              </a:rPr>
              <a:t>s</a:t>
            </a:r>
            <a:endParaRPr lang="en-CH" dirty="0"/>
          </a:p>
          <a:p>
            <a:r>
              <a:rPr lang="en-CH" dirty="0"/>
              <a:t>Event: </a:t>
            </a:r>
            <a:r>
              <a:rPr lang="en-GB" dirty="0">
                <a:hlinkClick r:id="rId9"/>
              </a:rPr>
              <a:t>https://www.whpa.org/news-resources/news/20230407-whpa-speaks-post-pandemic-protections-fifth-global-forum-human</a:t>
            </a:r>
            <a:endParaRPr lang="en-CH" dirty="0"/>
          </a:p>
          <a:p>
            <a:r>
              <a:rPr lang="en-CH" dirty="0"/>
              <a:t>Comms campaign: </a:t>
            </a:r>
            <a:r>
              <a:rPr lang="en-GB" dirty="0">
                <a:hlinkClick r:id="rId10"/>
              </a:rPr>
              <a:t>https://www.whpa.org/news-resources/news/20231118-what-can-you-do-reduce-amr</a:t>
            </a:r>
            <a:endParaRPr lang="en-CH" dirty="0"/>
          </a:p>
          <a:p>
            <a:endParaRPr lang="en-CH" dirty="0"/>
          </a:p>
          <a:p>
            <a:r>
              <a:rPr lang="en-CH" b="1" dirty="0"/>
              <a:t>Policy statements</a:t>
            </a:r>
          </a:p>
          <a:p>
            <a:r>
              <a:rPr lang="en-GB" dirty="0">
                <a:hlinkClick r:id="rId11"/>
              </a:rPr>
              <a:t>https://www.whpa.org/news-resources/statements/whpa-statement-interprofessional-collaborative-practice</a:t>
            </a:r>
            <a:endParaRPr lang="en-CH" dirty="0"/>
          </a:p>
          <a:p>
            <a:endParaRPr lang="en-CH" dirty="0"/>
          </a:p>
          <a:p>
            <a:r>
              <a:rPr lang="en-CH" b="1" dirty="0"/>
              <a:t>Partnerships</a:t>
            </a:r>
          </a:p>
          <a:p>
            <a:r>
              <a:rPr lang="en-CH" dirty="0"/>
              <a:t>In addition to MoU with WHO:</a:t>
            </a:r>
          </a:p>
          <a:p>
            <a:r>
              <a:rPr lang="en-CH" dirty="0"/>
              <a:t>Ongoing negotiations to partner with World Federation of Public Health Associations and International Federation of Pharmaceutical Manufacturers Associations, initiated by them</a:t>
            </a:r>
          </a:p>
          <a:p>
            <a:r>
              <a:rPr lang="en-CH" dirty="0"/>
              <a:t>Also regularly sought-out by other global health actors to contribute as the voice of the health professions, e.g.:</a:t>
            </a:r>
          </a:p>
          <a:p>
            <a:r>
              <a:rPr lang="en-US" dirty="0"/>
              <a:t>Invited to speak at WHO Global Clean Air Conference</a:t>
            </a:r>
          </a:p>
          <a:p>
            <a:r>
              <a:rPr lang="en-US" dirty="0"/>
              <a:t>Invited to WHO Global Oral Health Conference</a:t>
            </a:r>
            <a:endParaRPr lang="en-CH" dirty="0"/>
          </a:p>
          <a:p>
            <a:r>
              <a:rPr lang="en-CH" dirty="0"/>
              <a:t>Invited to a</a:t>
            </a:r>
            <a:r>
              <a:rPr lang="en-US" dirty="0" err="1"/>
              <a:t>dvise</a:t>
            </a:r>
            <a:r>
              <a:rPr lang="en-US" dirty="0"/>
              <a:t> NCD Alliance on policy report and health workforce recommendations</a:t>
            </a:r>
          </a:p>
          <a:p>
            <a:endParaRPr lang="en-CH" dirty="0"/>
          </a:p>
          <a:p>
            <a:r>
              <a:rPr lang="en-CH" b="1" dirty="0"/>
              <a:t>Publications</a:t>
            </a:r>
          </a:p>
          <a:p>
            <a:r>
              <a:rPr lang="en-GB" dirty="0">
                <a:hlinkClick r:id="rId12"/>
              </a:rPr>
              <a:t>https://www.whpa.org/news-resources/what-covid-19-pandemic-has-exposed-findings-five-global-health-workforce-professions</a:t>
            </a:r>
            <a:endParaRPr lang="en-CH" dirty="0"/>
          </a:p>
          <a:p>
            <a:endParaRPr lang="en-CH" dirty="0"/>
          </a:p>
          <a:p>
            <a:endParaRPr lang="en-CH" dirty="0"/>
          </a:p>
        </p:txBody>
      </p:sp>
      <p:sp>
        <p:nvSpPr>
          <p:cNvPr id="4" name="Slide Number Placeholder 3"/>
          <p:cNvSpPr>
            <a:spLocks noGrp="1"/>
          </p:cNvSpPr>
          <p:nvPr>
            <p:ph type="sldNum" sz="quarter" idx="5"/>
          </p:nvPr>
        </p:nvSpPr>
        <p:spPr/>
        <p:txBody>
          <a:bodyPr/>
          <a:lstStyle/>
          <a:p>
            <a:fld id="{E373E0FC-3C93-433C-B789-397727040CE2}" type="slidenum">
              <a:rPr lang="en-CH" smtClean="0"/>
              <a:t>3</a:t>
            </a:fld>
            <a:endParaRPr lang="en-CH"/>
          </a:p>
        </p:txBody>
      </p:sp>
    </p:spTree>
    <p:extLst>
      <p:ext uri="{BB962C8B-B14F-4D97-AF65-F5344CB8AC3E}">
        <p14:creationId xmlns:p14="http://schemas.microsoft.com/office/powerpoint/2010/main" val="639581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b="1" dirty="0"/>
              <a:t>WHPA side event, WHA78</a:t>
            </a:r>
          </a:p>
          <a:p>
            <a:r>
              <a:rPr lang="en-GB" dirty="0">
                <a:hlinkClick r:id="rId3"/>
              </a:rPr>
              <a:t>https://www.whpa.org/news-resources/news/20250519-wha78-side-event-rising-challenges-diminishing-resources-investing</a:t>
            </a:r>
            <a:endParaRPr lang="en-CH" dirty="0"/>
          </a:p>
          <a:p>
            <a:r>
              <a:rPr lang="en-CH" dirty="0"/>
              <a:t>WHPA members’ Presidents address WHA delegates</a:t>
            </a:r>
          </a:p>
          <a:p>
            <a:endParaRPr lang="en-CH" dirty="0"/>
          </a:p>
          <a:p>
            <a:r>
              <a:rPr lang="en-CH" b="1" dirty="0"/>
              <a:t>WHPA side event, WHA77</a:t>
            </a:r>
          </a:p>
          <a:p>
            <a:r>
              <a:rPr lang="en-GB" dirty="0">
                <a:hlinkClick r:id="rId4"/>
              </a:rPr>
              <a:t>https://www.whpa.org/news-resources/news/20240529-wha77-side-event-ncds-and-workforce-dynamics-empowering-tomorrows</a:t>
            </a:r>
            <a:endParaRPr lang="en-CH" dirty="0"/>
          </a:p>
          <a:p>
            <a:r>
              <a:rPr lang="en-CH" dirty="0"/>
              <a:t>T</a:t>
            </a:r>
            <a:r>
              <a:rPr lang="en-GB" dirty="0"/>
              <a:t>w</a:t>
            </a:r>
            <a:r>
              <a:rPr lang="en-CH" dirty="0"/>
              <a:t>o senior WHO leaders as keynote speakers on health workforce and </a:t>
            </a:r>
            <a:r>
              <a:rPr lang="en-CH" dirty="0" err="1"/>
              <a:t>NCDs</a:t>
            </a:r>
            <a:endParaRPr lang="en-CH" dirty="0"/>
          </a:p>
          <a:p>
            <a:endParaRPr lang="en-CH" dirty="0"/>
          </a:p>
          <a:p>
            <a:r>
              <a:rPr lang="en-CH" b="1" dirty="0"/>
              <a:t>MoU signing, Nov 2022</a:t>
            </a:r>
          </a:p>
          <a:p>
            <a:r>
              <a:rPr lang="en-GB" dirty="0">
                <a:hlinkClick r:id="rId5"/>
              </a:rPr>
              <a:t>https://www.whpa.org/news-resources/news/20221108-memorandum-understanding-signed-who</a:t>
            </a:r>
            <a:endParaRPr lang="en-CH" dirty="0"/>
          </a:p>
          <a:p>
            <a:endParaRPr lang="en-CH" dirty="0"/>
          </a:p>
          <a:p>
            <a:r>
              <a:rPr lang="en-CH" b="1" dirty="0"/>
              <a:t>WHO Executive Board, Jan 2025</a:t>
            </a:r>
          </a:p>
          <a:p>
            <a:r>
              <a:rPr lang="en-GB" dirty="0">
                <a:hlinkClick r:id="rId6"/>
              </a:rPr>
              <a:t>https://www.whpa.org/eb156-constituency-statement-health-and-care-workforce-agenda-item-12</a:t>
            </a:r>
            <a:endParaRPr lang="en-CH" dirty="0"/>
          </a:p>
          <a:p>
            <a:r>
              <a:rPr lang="en-GB" dirty="0">
                <a:hlinkClick r:id="rId7"/>
              </a:rPr>
              <a:t>https://www.whpa.org/eb156-constituency-statement-climate-change-and-health-agenda-item-22</a:t>
            </a:r>
            <a:endParaRPr lang="en-CH" dirty="0"/>
          </a:p>
          <a:p>
            <a:endParaRPr lang="en-CH" dirty="0"/>
          </a:p>
          <a:p>
            <a:r>
              <a:rPr lang="en-CH" b="1" dirty="0"/>
              <a:t>Global clean air conference, March 2025</a:t>
            </a:r>
          </a:p>
          <a:p>
            <a:r>
              <a:rPr lang="en-GB" dirty="0">
                <a:hlinkClick r:id="rId8"/>
              </a:rPr>
              <a:t>https://www.whpa.org/news-resources/news/20250325-whpa-demands-action-clean-air-all</a:t>
            </a:r>
            <a:endParaRPr lang="en-CH" dirty="0"/>
          </a:p>
          <a:p>
            <a:endParaRPr lang="en-CH" dirty="0"/>
          </a:p>
          <a:p>
            <a:endParaRPr lang="en-CH" dirty="0"/>
          </a:p>
          <a:p>
            <a:endParaRPr lang="en-CH" dirty="0"/>
          </a:p>
        </p:txBody>
      </p:sp>
      <p:sp>
        <p:nvSpPr>
          <p:cNvPr id="4" name="Slide Number Placeholder 3"/>
          <p:cNvSpPr>
            <a:spLocks noGrp="1"/>
          </p:cNvSpPr>
          <p:nvPr>
            <p:ph type="sldNum" sz="quarter" idx="5"/>
          </p:nvPr>
        </p:nvSpPr>
        <p:spPr/>
        <p:txBody>
          <a:bodyPr/>
          <a:lstStyle/>
          <a:p>
            <a:fld id="{E373E0FC-3C93-433C-B789-397727040CE2}" type="slidenum">
              <a:rPr lang="en-CH" smtClean="0"/>
              <a:t>4</a:t>
            </a:fld>
            <a:endParaRPr lang="en-CH"/>
          </a:p>
        </p:txBody>
      </p:sp>
    </p:spTree>
    <p:extLst>
      <p:ext uri="{BB962C8B-B14F-4D97-AF65-F5344CB8AC3E}">
        <p14:creationId xmlns:p14="http://schemas.microsoft.com/office/powerpoint/2010/main" val="726846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i="1" dirty="0"/>
              <a:t>No additional text, should be self-explanatory. Please get in touch with the WHPA Secretariat if you have any questions: jcwengler@whpa.org</a:t>
            </a:r>
          </a:p>
        </p:txBody>
      </p:sp>
      <p:sp>
        <p:nvSpPr>
          <p:cNvPr id="4" name="Slide Number Placeholder 3"/>
          <p:cNvSpPr>
            <a:spLocks noGrp="1"/>
          </p:cNvSpPr>
          <p:nvPr>
            <p:ph type="sldNum" sz="quarter" idx="5"/>
          </p:nvPr>
        </p:nvSpPr>
        <p:spPr/>
        <p:txBody>
          <a:bodyPr/>
          <a:lstStyle/>
          <a:p>
            <a:fld id="{E373E0FC-3C93-433C-B789-397727040CE2}" type="slidenum">
              <a:rPr lang="en-CH" smtClean="0"/>
              <a:t>5</a:t>
            </a:fld>
            <a:endParaRPr lang="en-CH"/>
          </a:p>
        </p:txBody>
      </p:sp>
    </p:spTree>
    <p:extLst>
      <p:ext uri="{BB962C8B-B14F-4D97-AF65-F5344CB8AC3E}">
        <p14:creationId xmlns:p14="http://schemas.microsoft.com/office/powerpoint/2010/main" val="47243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Statements :</a:t>
            </a:r>
          </a:p>
          <a:p>
            <a:pPr marL="685800" lvl="1" indent="-228600">
              <a:buAutoNum type="arabicPeriod"/>
            </a:pPr>
            <a:r>
              <a:rPr lang="en-US" dirty="0"/>
              <a:t>EB156: Health and care workforce (Agenda Item 12); Climate change and health (Agenda Item 22) </a:t>
            </a:r>
          </a:p>
          <a:p>
            <a:pPr marL="685800" lvl="1" indent="-228600">
              <a:buAutoNum type="arabicPeriod"/>
            </a:pPr>
            <a:r>
              <a:rPr lang="en-US" dirty="0"/>
              <a:t>WHA78: Universal health coverage (Agenda Item 13.3); Health emergencies (Agenda Item 16.1); Climate change and health (Agenda Item 22)</a:t>
            </a:r>
            <a:br>
              <a:rPr lang="en-US" dirty="0"/>
            </a:br>
            <a:r>
              <a:rPr lang="en-US" dirty="0"/>
              <a:t>Ensured that health professionals’ perspective was added to several relevant agenda items</a:t>
            </a:r>
            <a:br>
              <a:rPr lang="en-US" dirty="0"/>
            </a:br>
            <a:br>
              <a:rPr lang="en-US" dirty="0"/>
            </a:br>
            <a:r>
              <a:rPr lang="en-US" dirty="0"/>
              <a:t>Regular meetings every 2 months between WHO Director of Health Workforce and WHPA leadership</a:t>
            </a:r>
            <a:br>
              <a:rPr lang="en-US" dirty="0"/>
            </a:br>
            <a:br>
              <a:rPr lang="en-US" dirty="0"/>
            </a:br>
            <a:endParaRPr lang="en-US" dirty="0"/>
          </a:p>
          <a:p>
            <a:pPr marL="228600" indent="-228600">
              <a:buAutoNum type="arabicPeriod"/>
            </a:pPr>
            <a:r>
              <a:rPr lang="en-US" dirty="0"/>
              <a:t>WHPA is a member of the Expert Advisory Group on the WHO Global Code of Practice on the International Recruitment of Health Personnel</a:t>
            </a:r>
            <a:br>
              <a:rPr lang="en-US" dirty="0"/>
            </a:br>
            <a:br>
              <a:rPr lang="en-US" dirty="0"/>
            </a:br>
            <a:r>
              <a:rPr lang="en-US" dirty="0"/>
              <a:t>WHPA coordinated input from member organizations to curricula developed by the Education and Training Working Group of the Global Infection Prevention Control Network (GIPCN), secretariat at WHO. Contact with this group stemmed from an earlier invitation to contribute to the development of WHO’s Global Infection Prevention and Control Strategy.</a:t>
            </a:r>
            <a:br>
              <a:rPr lang="en-US" dirty="0"/>
            </a:br>
            <a:endParaRPr lang="en-US" dirty="0"/>
          </a:p>
          <a:p>
            <a:pPr marL="228600" indent="-228600">
              <a:buAutoNum type="arabicPeriod"/>
            </a:pPr>
            <a:r>
              <a:rPr lang="en-US" dirty="0"/>
              <a:t>UHC Day statements produced to coincide with development of EB156 resolution on health workforce and were shared directly with key delegates negotiating the resolution; topics: invest in health professionals for UHC and because community health workers need supervision by HPs; and interprofessional collaboration is essential for delivering primary health care. </a:t>
            </a:r>
            <a:br>
              <a:rPr lang="en-US" dirty="0"/>
            </a:br>
            <a:br>
              <a:rPr lang="en-US" dirty="0"/>
            </a:br>
            <a:r>
              <a:rPr lang="en-US" dirty="0"/>
              <a:t>WHA side event (May 2025) was sold out and there was strong engagement from participants; served to ensure that health professionals’ perspectives were voiced in a dedicated forum; the event was advertised on several directories of side events, securing a health professional presence.</a:t>
            </a:r>
            <a:br>
              <a:rPr lang="en-US" dirty="0"/>
            </a:br>
            <a:br>
              <a:rPr lang="en-US" dirty="0"/>
            </a:br>
            <a:r>
              <a:rPr lang="en-US" dirty="0"/>
              <a:t>Global Ministerial Summit on Patient Safety (April 2025): 3 WHPA members had a presence there; 2 WHPA members were on the steering committee, ensuring that health professionals’ perspectives were taken into account in the content of the event</a:t>
            </a:r>
            <a:br>
              <a:rPr lang="en-US" dirty="0"/>
            </a:br>
            <a:br>
              <a:rPr lang="en-US" dirty="0"/>
            </a:br>
            <a:r>
              <a:rPr lang="en-US" dirty="0"/>
              <a:t>Summit for the Future (Sept 2024): 2 WHPA leaders present at the Summit; Press Release highlighted need to invest in health workforce; WHPA also contributed to 2 consultations in the run-up to the Summit, pointing out the absence of health and the health workforce in the outcome document</a:t>
            </a:r>
            <a:br>
              <a:rPr lang="en-US" dirty="0"/>
            </a:br>
            <a:endParaRPr lang="en-US" dirty="0"/>
          </a:p>
          <a:p>
            <a:pPr marL="228600" indent="-228600">
              <a:buAutoNum type="arabicPeriod"/>
            </a:pPr>
            <a:r>
              <a:rPr lang="en-US" dirty="0"/>
              <a:t>Over 1,500 page views of updated WHPA statement on Interprofessional Collaborative Practice in July 2025</a:t>
            </a:r>
            <a:br>
              <a:rPr lang="en-US" dirty="0"/>
            </a:br>
            <a:br>
              <a:rPr lang="en-US" dirty="0"/>
            </a:br>
            <a:r>
              <a:rPr lang="en-US" dirty="0"/>
              <a:t>Over 500 participants in the webinar (Nov 2024): participant feedback was that it was quite unique and useful to have a truly interprofessional take on AMR; excellent example also of collaboration between the WHPA members.</a:t>
            </a:r>
            <a:br>
              <a:rPr lang="en-US" dirty="0"/>
            </a:br>
            <a:endParaRPr lang="en-US" dirty="0"/>
          </a:p>
          <a:p>
            <a:pPr marL="228600" indent="-228600">
              <a:buAutoNum type="arabicPeriod"/>
            </a:pPr>
            <a:r>
              <a:rPr lang="en-US" dirty="0"/>
              <a:t>WHPA was invited to join Expert Advisory Group for this publication; WHPA coordinated input from members which can be traced in the published recommendations</a:t>
            </a:r>
            <a:br>
              <a:rPr lang="en-US" dirty="0"/>
            </a:br>
            <a:endParaRPr lang="en-US" dirty="0"/>
          </a:p>
          <a:p>
            <a:pPr marL="228600" indent="-228600">
              <a:buAutoNum type="arabicPeriod"/>
            </a:pPr>
            <a:r>
              <a:rPr lang="en-US" dirty="0"/>
              <a:t>Clean Air Conference (March 2025): 1 WHPA leader spoke on 2 occasions</a:t>
            </a:r>
            <a:br>
              <a:rPr lang="en-US" dirty="0"/>
            </a:br>
            <a:br>
              <a:rPr lang="en-US" dirty="0"/>
            </a:br>
            <a:r>
              <a:rPr lang="en-US" dirty="0"/>
              <a:t>Oral Health (November 2024): 1 WHPA leader present</a:t>
            </a:r>
            <a:br>
              <a:rPr lang="en-US" dirty="0"/>
            </a:br>
            <a:br>
              <a:rPr lang="en-US" dirty="0"/>
            </a:br>
            <a:r>
              <a:rPr lang="en-US" dirty="0"/>
              <a:t>IFPMA: International Federation of Pharmaceutical Manufacturers’ Associations; initial meetings held to ensure compatibility and on what terms; now exploring possible areas and activities for collaboration</a:t>
            </a:r>
            <a:endParaRPr lang="en-CH" dirty="0"/>
          </a:p>
        </p:txBody>
      </p:sp>
      <p:sp>
        <p:nvSpPr>
          <p:cNvPr id="4" name="Slide Number Placeholder 3"/>
          <p:cNvSpPr>
            <a:spLocks noGrp="1"/>
          </p:cNvSpPr>
          <p:nvPr>
            <p:ph type="sldNum" sz="quarter" idx="5"/>
          </p:nvPr>
        </p:nvSpPr>
        <p:spPr/>
        <p:txBody>
          <a:bodyPr/>
          <a:lstStyle/>
          <a:p>
            <a:fld id="{E373E0FC-3C93-433C-B789-397727040CE2}" type="slidenum">
              <a:rPr lang="en-CH" smtClean="0"/>
              <a:t>6</a:t>
            </a:fld>
            <a:endParaRPr lang="en-CH"/>
          </a:p>
        </p:txBody>
      </p:sp>
    </p:spTree>
    <p:extLst>
      <p:ext uri="{BB962C8B-B14F-4D97-AF65-F5344CB8AC3E}">
        <p14:creationId xmlns:p14="http://schemas.microsoft.com/office/powerpoint/2010/main" val="3734682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defRPr/>
            </a:pPr>
            <a:r>
              <a:rPr lang="en-US" dirty="0"/>
              <a:t>Members have shared topics of interest but may rank them differently in their priorities. When WHPA acts on a topic which is of interest to a member but not its top priority, that member gains traction on that topic without having to divert significant resources to it or diluting its core messaging.</a:t>
            </a:r>
          </a:p>
          <a:p>
            <a:pPr marL="171450" indent="-171450">
              <a:buFontTx/>
              <a:buChar char="-"/>
            </a:pPr>
            <a:endParaRPr lang="en-US" dirty="0"/>
          </a:p>
          <a:p>
            <a:pPr marL="171450" indent="-171450">
              <a:buFontTx/>
              <a:buChar char="-"/>
            </a:pPr>
            <a:r>
              <a:rPr lang="en-US" dirty="0"/>
              <a:t>Each member benefits from the network of the others: if WHPA is invited to participate in an activity because one member has particularly good connections there, then all members benefit from that connection</a:t>
            </a:r>
          </a:p>
          <a:p>
            <a:pPr marL="171450" indent="-171450">
              <a:buFontTx/>
              <a:buChar char="-"/>
            </a:pPr>
            <a:r>
              <a:rPr lang="en-US" dirty="0"/>
              <a:t>Equally, when WHPA makes itself visible in a context where one member is more present, all members gain visibility in that context</a:t>
            </a:r>
            <a:br>
              <a:rPr lang="en-US" dirty="0"/>
            </a:br>
            <a:endParaRPr lang="en-US" dirty="0"/>
          </a:p>
          <a:p>
            <a:pPr marL="171450" indent="-171450">
              <a:buFontTx/>
              <a:buChar char="-"/>
            </a:pPr>
            <a:r>
              <a:rPr lang="en-US" dirty="0"/>
              <a:t>WHPA’s value as a single point of access for the professions is becoming more well-known; invitations (to collaborate, for input and expertise </a:t>
            </a:r>
            <a:r>
              <a:rPr lang="en-US" dirty="0" err="1"/>
              <a:t>etc</a:t>
            </a:r>
            <a:r>
              <a:rPr lang="en-US" dirty="0"/>
              <a:t>) often highlight that value.</a:t>
            </a:r>
          </a:p>
          <a:p>
            <a:endParaRPr lang="en-CH" dirty="0"/>
          </a:p>
        </p:txBody>
      </p:sp>
      <p:sp>
        <p:nvSpPr>
          <p:cNvPr id="4" name="Slide Number Placeholder 3"/>
          <p:cNvSpPr>
            <a:spLocks noGrp="1"/>
          </p:cNvSpPr>
          <p:nvPr>
            <p:ph type="sldNum" sz="quarter" idx="5"/>
          </p:nvPr>
        </p:nvSpPr>
        <p:spPr/>
        <p:txBody>
          <a:bodyPr/>
          <a:lstStyle/>
          <a:p>
            <a:fld id="{E373E0FC-3C93-433C-B789-397727040CE2}" type="slidenum">
              <a:rPr lang="en-CH" smtClean="0"/>
              <a:t>7</a:t>
            </a:fld>
            <a:endParaRPr lang="en-CH"/>
          </a:p>
        </p:txBody>
      </p:sp>
    </p:spTree>
    <p:extLst>
      <p:ext uri="{BB962C8B-B14F-4D97-AF65-F5344CB8AC3E}">
        <p14:creationId xmlns:p14="http://schemas.microsoft.com/office/powerpoint/2010/main" val="173128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26" Type="http://schemas.openxmlformats.org/officeDocument/2006/relationships/image" Target="../media/image32.sv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7.png"/><Relationship Id="rId24" Type="http://schemas.openxmlformats.org/officeDocument/2006/relationships/image" Target="../media/image30.sv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8.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8.svg"/><Relationship Id="rId27"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18" Type="http://schemas.openxmlformats.org/officeDocument/2006/relationships/image" Target="../media/image49.svg"/><Relationship Id="rId26" Type="http://schemas.openxmlformats.org/officeDocument/2006/relationships/image" Target="../media/image54.png"/><Relationship Id="rId3" Type="http://schemas.openxmlformats.org/officeDocument/2006/relationships/image" Target="../media/image34.png"/><Relationship Id="rId21" Type="http://schemas.openxmlformats.org/officeDocument/2006/relationships/image" Target="../media/image33.pn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48.png"/><Relationship Id="rId25" Type="http://schemas.openxmlformats.org/officeDocument/2006/relationships/image" Target="../media/image53.svg"/><Relationship Id="rId2" Type="http://schemas.openxmlformats.org/officeDocument/2006/relationships/notesSlide" Target="../notesSlides/notesSlide3.xml"/><Relationship Id="rId16" Type="http://schemas.openxmlformats.org/officeDocument/2006/relationships/image" Target="../media/image47.svg"/><Relationship Id="rId20" Type="http://schemas.openxmlformats.org/officeDocument/2006/relationships/image" Target="../media/image51.svg"/><Relationship Id="rId29"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42.png"/><Relationship Id="rId24" Type="http://schemas.openxmlformats.org/officeDocument/2006/relationships/image" Target="../media/image52.pn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20.svg"/><Relationship Id="rId28" Type="http://schemas.openxmlformats.org/officeDocument/2006/relationships/image" Target="../media/image31.png"/><Relationship Id="rId10" Type="http://schemas.openxmlformats.org/officeDocument/2006/relationships/image" Target="../media/image41.svg"/><Relationship Id="rId19" Type="http://schemas.openxmlformats.org/officeDocument/2006/relationships/image" Target="../media/image50.pn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 Id="rId22" Type="http://schemas.openxmlformats.org/officeDocument/2006/relationships/image" Target="../media/image19.png"/><Relationship Id="rId27" Type="http://schemas.openxmlformats.org/officeDocument/2006/relationships/image" Target="../media/image55.svg"/><Relationship Id="rId30"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67.png"/><Relationship Id="rId18" Type="http://schemas.openxmlformats.org/officeDocument/2006/relationships/image" Target="../media/image71.png"/><Relationship Id="rId26" Type="http://schemas.openxmlformats.org/officeDocument/2006/relationships/image" Target="../media/image79.png"/><Relationship Id="rId3" Type="http://schemas.openxmlformats.org/officeDocument/2006/relationships/image" Target="../media/image57.png"/><Relationship Id="rId21" Type="http://schemas.openxmlformats.org/officeDocument/2006/relationships/image" Target="../media/image74.svg"/><Relationship Id="rId7" Type="http://schemas.openxmlformats.org/officeDocument/2006/relationships/image" Target="../media/image61.png"/><Relationship Id="rId12" Type="http://schemas.openxmlformats.org/officeDocument/2006/relationships/image" Target="../media/image66.svg"/><Relationship Id="rId17" Type="http://schemas.openxmlformats.org/officeDocument/2006/relationships/image" Target="../media/image33.png"/><Relationship Id="rId25" Type="http://schemas.openxmlformats.org/officeDocument/2006/relationships/image" Target="../media/image78.svg"/><Relationship Id="rId2" Type="http://schemas.openxmlformats.org/officeDocument/2006/relationships/notesSlide" Target="../notesSlides/notesSlide5.xml"/><Relationship Id="rId16" Type="http://schemas.openxmlformats.org/officeDocument/2006/relationships/image" Target="../media/image70.svg"/><Relationship Id="rId20"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60.svg"/><Relationship Id="rId11" Type="http://schemas.openxmlformats.org/officeDocument/2006/relationships/image" Target="../media/image65.png"/><Relationship Id="rId24" Type="http://schemas.openxmlformats.org/officeDocument/2006/relationships/image" Target="../media/image77.png"/><Relationship Id="rId5" Type="http://schemas.openxmlformats.org/officeDocument/2006/relationships/image" Target="../media/image59.png"/><Relationship Id="rId15" Type="http://schemas.openxmlformats.org/officeDocument/2006/relationships/image" Target="../media/image69.png"/><Relationship Id="rId23" Type="http://schemas.openxmlformats.org/officeDocument/2006/relationships/image" Target="../media/image76.svg"/><Relationship Id="rId28" Type="http://schemas.openxmlformats.org/officeDocument/2006/relationships/image" Target="../media/image8.png"/><Relationship Id="rId10" Type="http://schemas.openxmlformats.org/officeDocument/2006/relationships/image" Target="../media/image64.svg"/><Relationship Id="rId19" Type="http://schemas.openxmlformats.org/officeDocument/2006/relationships/image" Target="../media/image72.svg"/><Relationship Id="rId4" Type="http://schemas.openxmlformats.org/officeDocument/2006/relationships/image" Target="../media/image58.svg"/><Relationship Id="rId9" Type="http://schemas.openxmlformats.org/officeDocument/2006/relationships/image" Target="../media/image63.png"/><Relationship Id="rId14" Type="http://schemas.openxmlformats.org/officeDocument/2006/relationships/image" Target="../media/image68.svg"/><Relationship Id="rId22" Type="http://schemas.openxmlformats.org/officeDocument/2006/relationships/image" Target="../media/image75.png"/><Relationship Id="rId27" Type="http://schemas.openxmlformats.org/officeDocument/2006/relationships/image" Target="../media/image80.svg"/></Relationships>
</file>

<file path=ppt/slides/_rels/slide6.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91.png"/><Relationship Id="rId18" Type="http://schemas.openxmlformats.org/officeDocument/2006/relationships/image" Target="../media/image96.svg"/><Relationship Id="rId3" Type="http://schemas.openxmlformats.org/officeDocument/2006/relationships/image" Target="../media/image81.png"/><Relationship Id="rId21" Type="http://schemas.openxmlformats.org/officeDocument/2006/relationships/image" Target="../media/image33.png"/><Relationship Id="rId7" Type="http://schemas.openxmlformats.org/officeDocument/2006/relationships/image" Target="../media/image85.png"/><Relationship Id="rId12" Type="http://schemas.openxmlformats.org/officeDocument/2006/relationships/image" Target="../media/image90.svg"/><Relationship Id="rId17" Type="http://schemas.openxmlformats.org/officeDocument/2006/relationships/image" Target="../media/image95.png"/><Relationship Id="rId2" Type="http://schemas.openxmlformats.org/officeDocument/2006/relationships/notesSlide" Target="../notesSlides/notesSlide6.xml"/><Relationship Id="rId16" Type="http://schemas.openxmlformats.org/officeDocument/2006/relationships/image" Target="../media/image94.svg"/><Relationship Id="rId20" Type="http://schemas.openxmlformats.org/officeDocument/2006/relationships/image" Target="../media/image98.svg"/><Relationship Id="rId1" Type="http://schemas.openxmlformats.org/officeDocument/2006/relationships/slideLayout" Target="../slideLayouts/slideLayout7.xml"/><Relationship Id="rId6" Type="http://schemas.openxmlformats.org/officeDocument/2006/relationships/image" Target="../media/image84.svg"/><Relationship Id="rId11" Type="http://schemas.openxmlformats.org/officeDocument/2006/relationships/image" Target="../media/image89.png"/><Relationship Id="rId5" Type="http://schemas.openxmlformats.org/officeDocument/2006/relationships/image" Target="../media/image83.png"/><Relationship Id="rId15" Type="http://schemas.openxmlformats.org/officeDocument/2006/relationships/image" Target="../media/image93.png"/><Relationship Id="rId10" Type="http://schemas.openxmlformats.org/officeDocument/2006/relationships/image" Target="../media/image88.svg"/><Relationship Id="rId19" Type="http://schemas.openxmlformats.org/officeDocument/2006/relationships/image" Target="../media/image97.png"/><Relationship Id="rId4" Type="http://schemas.openxmlformats.org/officeDocument/2006/relationships/image" Target="../media/image82.svg"/><Relationship Id="rId9" Type="http://schemas.openxmlformats.org/officeDocument/2006/relationships/image" Target="../media/image87.png"/><Relationship Id="rId14" Type="http://schemas.openxmlformats.org/officeDocument/2006/relationships/image" Target="../media/image92.svg"/><Relationship Id="rId22"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svg"/><Relationship Id="rId18" Type="http://schemas.openxmlformats.org/officeDocument/2006/relationships/image" Target="../media/image113.png"/><Relationship Id="rId26" Type="http://schemas.openxmlformats.org/officeDocument/2006/relationships/image" Target="../media/image8.png"/><Relationship Id="rId3" Type="http://schemas.openxmlformats.org/officeDocument/2006/relationships/image" Target="../media/image33.png"/><Relationship Id="rId21" Type="http://schemas.openxmlformats.org/officeDocument/2006/relationships/image" Target="../media/image116.svg"/><Relationship Id="rId7" Type="http://schemas.openxmlformats.org/officeDocument/2006/relationships/image" Target="../media/image102.svg"/><Relationship Id="rId12" Type="http://schemas.openxmlformats.org/officeDocument/2006/relationships/image" Target="../media/image107.png"/><Relationship Id="rId17" Type="http://schemas.openxmlformats.org/officeDocument/2006/relationships/image" Target="../media/image112.svg"/><Relationship Id="rId25" Type="http://schemas.openxmlformats.org/officeDocument/2006/relationships/image" Target="../media/image98.svg"/><Relationship Id="rId2" Type="http://schemas.openxmlformats.org/officeDocument/2006/relationships/notesSlide" Target="../notesSlides/notesSlide7.xml"/><Relationship Id="rId16" Type="http://schemas.openxmlformats.org/officeDocument/2006/relationships/image" Target="../media/image111.png"/><Relationship Id="rId20"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06.svg"/><Relationship Id="rId24" Type="http://schemas.openxmlformats.org/officeDocument/2006/relationships/image" Target="../media/image97.png"/><Relationship Id="rId5" Type="http://schemas.openxmlformats.org/officeDocument/2006/relationships/image" Target="../media/image100.svg"/><Relationship Id="rId15" Type="http://schemas.openxmlformats.org/officeDocument/2006/relationships/image" Target="../media/image110.svg"/><Relationship Id="rId23" Type="http://schemas.openxmlformats.org/officeDocument/2006/relationships/image" Target="../media/image118.svg"/><Relationship Id="rId10" Type="http://schemas.openxmlformats.org/officeDocument/2006/relationships/image" Target="../media/image105.png"/><Relationship Id="rId19" Type="http://schemas.openxmlformats.org/officeDocument/2006/relationships/image" Target="../media/image114.svg"/><Relationship Id="rId4" Type="http://schemas.openxmlformats.org/officeDocument/2006/relationships/image" Target="../media/image99.png"/><Relationship Id="rId9" Type="http://schemas.openxmlformats.org/officeDocument/2006/relationships/image" Target="../media/image104.svg"/><Relationship Id="rId14" Type="http://schemas.openxmlformats.org/officeDocument/2006/relationships/image" Target="../media/image109.png"/><Relationship Id="rId22" Type="http://schemas.openxmlformats.org/officeDocument/2006/relationships/image" Target="../media/image1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sp>
        <p:nvSpPr>
          <p:cNvPr id="2" name="Freeform 2"/>
          <p:cNvSpPr/>
          <p:nvPr/>
        </p:nvSpPr>
        <p:spPr>
          <a:xfrm rot="-3695969">
            <a:off x="4625119" y="2230900"/>
            <a:ext cx="2576716" cy="3022541"/>
          </a:xfrm>
          <a:custGeom>
            <a:avLst/>
            <a:gdLst/>
            <a:ahLst/>
            <a:cxnLst/>
            <a:rect l="l" t="t" r="r" b="b"/>
            <a:pathLst>
              <a:path w="2576716" h="3022541">
                <a:moveTo>
                  <a:pt x="0" y="0"/>
                </a:moveTo>
                <a:lnTo>
                  <a:pt x="2576716" y="0"/>
                </a:lnTo>
                <a:lnTo>
                  <a:pt x="2576716" y="3022541"/>
                </a:lnTo>
                <a:lnTo>
                  <a:pt x="0" y="30225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3" name="Freeform 3"/>
          <p:cNvSpPr/>
          <p:nvPr/>
        </p:nvSpPr>
        <p:spPr>
          <a:xfrm rot="-7158233">
            <a:off x="4859865" y="5508338"/>
            <a:ext cx="2576716" cy="3022541"/>
          </a:xfrm>
          <a:custGeom>
            <a:avLst/>
            <a:gdLst/>
            <a:ahLst/>
            <a:cxnLst/>
            <a:rect l="l" t="t" r="r" b="b"/>
            <a:pathLst>
              <a:path w="2576716" h="3022541">
                <a:moveTo>
                  <a:pt x="0" y="0"/>
                </a:moveTo>
                <a:lnTo>
                  <a:pt x="2576716" y="0"/>
                </a:lnTo>
                <a:lnTo>
                  <a:pt x="2576716" y="3022540"/>
                </a:lnTo>
                <a:lnTo>
                  <a:pt x="0" y="30225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4" name="Freeform 4"/>
          <p:cNvSpPr/>
          <p:nvPr/>
        </p:nvSpPr>
        <p:spPr>
          <a:xfrm rot="-10800000">
            <a:off x="7855642" y="7106880"/>
            <a:ext cx="2576716" cy="3022541"/>
          </a:xfrm>
          <a:custGeom>
            <a:avLst/>
            <a:gdLst/>
            <a:ahLst/>
            <a:cxnLst/>
            <a:rect l="l" t="t" r="r" b="b"/>
            <a:pathLst>
              <a:path w="2576716" h="3022541">
                <a:moveTo>
                  <a:pt x="0" y="0"/>
                </a:moveTo>
                <a:lnTo>
                  <a:pt x="2576716" y="0"/>
                </a:lnTo>
                <a:lnTo>
                  <a:pt x="2576716" y="3022541"/>
                </a:lnTo>
                <a:lnTo>
                  <a:pt x="0" y="30225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5" name="Freeform 5"/>
          <p:cNvSpPr/>
          <p:nvPr/>
        </p:nvSpPr>
        <p:spPr>
          <a:xfrm rot="7182741">
            <a:off x="10784465" y="5547984"/>
            <a:ext cx="2576716" cy="3022541"/>
          </a:xfrm>
          <a:custGeom>
            <a:avLst/>
            <a:gdLst/>
            <a:ahLst/>
            <a:cxnLst/>
            <a:rect l="l" t="t" r="r" b="b"/>
            <a:pathLst>
              <a:path w="2576716" h="3022541">
                <a:moveTo>
                  <a:pt x="0" y="0"/>
                </a:moveTo>
                <a:lnTo>
                  <a:pt x="2576716" y="0"/>
                </a:lnTo>
                <a:lnTo>
                  <a:pt x="2576716" y="3022541"/>
                </a:lnTo>
                <a:lnTo>
                  <a:pt x="0" y="30225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6" name="Freeform 6"/>
          <p:cNvSpPr/>
          <p:nvPr/>
        </p:nvSpPr>
        <p:spPr>
          <a:xfrm rot="3937361">
            <a:off x="11081205" y="2266691"/>
            <a:ext cx="2576716" cy="3022541"/>
          </a:xfrm>
          <a:custGeom>
            <a:avLst/>
            <a:gdLst/>
            <a:ahLst/>
            <a:cxnLst/>
            <a:rect l="l" t="t" r="r" b="b"/>
            <a:pathLst>
              <a:path w="2576716" h="3022541">
                <a:moveTo>
                  <a:pt x="0" y="0"/>
                </a:moveTo>
                <a:lnTo>
                  <a:pt x="2576716" y="0"/>
                </a:lnTo>
                <a:lnTo>
                  <a:pt x="2576716" y="3022541"/>
                </a:lnTo>
                <a:lnTo>
                  <a:pt x="0" y="30225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grpSp>
        <p:nvGrpSpPr>
          <p:cNvPr id="7" name="Group 7"/>
          <p:cNvGrpSpPr/>
          <p:nvPr/>
        </p:nvGrpSpPr>
        <p:grpSpPr>
          <a:xfrm>
            <a:off x="6909244" y="2908744"/>
            <a:ext cx="4469513" cy="446951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E0FF"/>
            </a:solidFill>
            <a:ln cap="sq">
              <a:noFill/>
              <a:prstDash val="dash"/>
              <a:miter/>
            </a:ln>
          </p:spPr>
          <p:txBody>
            <a:bodyPr/>
            <a:lstStyle/>
            <a:p>
              <a:endParaRPr lang="en-CH"/>
            </a:p>
          </p:txBody>
        </p:sp>
        <p:sp>
          <p:nvSpPr>
            <p:cNvPr id="9" name="TextBox 9"/>
            <p:cNvSpPr txBox="1"/>
            <p:nvPr/>
          </p:nvSpPr>
          <p:spPr>
            <a:xfrm>
              <a:off x="76200" y="85725"/>
              <a:ext cx="660400" cy="650875"/>
            </a:xfrm>
            <a:prstGeom prst="rect">
              <a:avLst/>
            </a:prstGeom>
          </p:spPr>
          <p:txBody>
            <a:bodyPr lIns="65818" tIns="65818" rIns="65818" bIns="65818" rtlCol="0" anchor="ctr"/>
            <a:lstStyle/>
            <a:p>
              <a:pPr algn="ctr">
                <a:lnSpc>
                  <a:spcPts val="2160"/>
                </a:lnSpc>
              </a:pPr>
              <a:endParaRPr/>
            </a:p>
          </p:txBody>
        </p:sp>
      </p:grpSp>
      <p:sp>
        <p:nvSpPr>
          <p:cNvPr id="11" name="Freeform 11"/>
          <p:cNvSpPr/>
          <p:nvPr/>
        </p:nvSpPr>
        <p:spPr>
          <a:xfrm>
            <a:off x="4613393" y="3269194"/>
            <a:ext cx="2097011" cy="667986"/>
          </a:xfrm>
          <a:custGeom>
            <a:avLst/>
            <a:gdLst/>
            <a:ahLst/>
            <a:cxnLst/>
            <a:rect l="l" t="t" r="r" b="b"/>
            <a:pathLst>
              <a:path w="2097011" h="667986">
                <a:moveTo>
                  <a:pt x="0" y="0"/>
                </a:moveTo>
                <a:lnTo>
                  <a:pt x="2097011" y="0"/>
                </a:lnTo>
                <a:lnTo>
                  <a:pt x="2097011" y="667986"/>
                </a:lnTo>
                <a:lnTo>
                  <a:pt x="0" y="667986"/>
                </a:lnTo>
                <a:lnTo>
                  <a:pt x="0" y="0"/>
                </a:lnTo>
                <a:close/>
              </a:path>
            </a:pathLst>
          </a:custGeom>
          <a:blipFill>
            <a:blip r:embed="rId5"/>
            <a:stretch>
              <a:fillRect/>
            </a:stretch>
          </a:blipFill>
        </p:spPr>
        <p:txBody>
          <a:bodyPr/>
          <a:lstStyle/>
          <a:p>
            <a:endParaRPr lang="en-CH"/>
          </a:p>
        </p:txBody>
      </p:sp>
      <p:sp>
        <p:nvSpPr>
          <p:cNvPr id="12" name="TextBox 12"/>
          <p:cNvSpPr txBox="1"/>
          <p:nvPr/>
        </p:nvSpPr>
        <p:spPr>
          <a:xfrm>
            <a:off x="2476500" y="819150"/>
            <a:ext cx="13335000" cy="537797"/>
          </a:xfrm>
          <a:prstGeom prst="rect">
            <a:avLst/>
          </a:prstGeom>
        </p:spPr>
        <p:txBody>
          <a:bodyPr lIns="0" tIns="0" rIns="0" bIns="0" rtlCol="0" anchor="t">
            <a:spAutoFit/>
          </a:bodyPr>
          <a:lstStyle/>
          <a:p>
            <a:pPr algn="ctr">
              <a:lnSpc>
                <a:spcPts val="4480"/>
              </a:lnSpc>
              <a:spcBef>
                <a:spcPct val="0"/>
              </a:spcBef>
            </a:pPr>
            <a:r>
              <a:rPr lang="en-US" sz="3200" b="1">
                <a:solidFill>
                  <a:srgbClr val="000000"/>
                </a:solidFill>
                <a:latin typeface="Montserrat Semi-Bold"/>
                <a:ea typeface="Montserrat Semi-Bold"/>
                <a:cs typeface="Montserrat Semi-Bold"/>
                <a:sym typeface="Montserrat Semi-Bold"/>
              </a:rPr>
              <a:t>Welcome to WHPA</a:t>
            </a:r>
          </a:p>
        </p:txBody>
      </p:sp>
      <p:sp>
        <p:nvSpPr>
          <p:cNvPr id="13" name="TextBox 13"/>
          <p:cNvSpPr txBox="1"/>
          <p:nvPr/>
        </p:nvSpPr>
        <p:spPr>
          <a:xfrm>
            <a:off x="2476500" y="1471019"/>
            <a:ext cx="13335000" cy="333375"/>
          </a:xfrm>
          <a:prstGeom prst="rect">
            <a:avLst/>
          </a:prstGeom>
        </p:spPr>
        <p:txBody>
          <a:bodyPr lIns="0" tIns="0" rIns="0" bIns="0" rtlCol="0" anchor="t">
            <a:spAutoFit/>
          </a:bodyPr>
          <a:lstStyle/>
          <a:p>
            <a:pPr algn="ctr">
              <a:lnSpc>
                <a:spcPts val="2640"/>
              </a:lnSpc>
              <a:spcBef>
                <a:spcPct val="0"/>
              </a:spcBef>
            </a:pPr>
            <a:r>
              <a:rPr lang="en-US" sz="2200">
                <a:solidFill>
                  <a:srgbClr val="000000"/>
                </a:solidFill>
                <a:latin typeface="Open Sans"/>
                <a:ea typeface="Open Sans"/>
                <a:cs typeface="Open Sans"/>
                <a:sym typeface="Open Sans"/>
              </a:rPr>
              <a:t>The global health professions collaborating for better health for all</a:t>
            </a:r>
          </a:p>
        </p:txBody>
      </p:sp>
      <p:sp>
        <p:nvSpPr>
          <p:cNvPr id="14" name="Freeform 14"/>
          <p:cNvSpPr/>
          <p:nvPr/>
        </p:nvSpPr>
        <p:spPr>
          <a:xfrm>
            <a:off x="4789795" y="6629202"/>
            <a:ext cx="2394175" cy="837961"/>
          </a:xfrm>
          <a:custGeom>
            <a:avLst/>
            <a:gdLst/>
            <a:ahLst/>
            <a:cxnLst/>
            <a:rect l="l" t="t" r="r" b="b"/>
            <a:pathLst>
              <a:path w="2394175" h="837961">
                <a:moveTo>
                  <a:pt x="0" y="0"/>
                </a:moveTo>
                <a:lnTo>
                  <a:pt x="2394175" y="0"/>
                </a:lnTo>
                <a:lnTo>
                  <a:pt x="2394175" y="837962"/>
                </a:lnTo>
                <a:lnTo>
                  <a:pt x="0" y="837962"/>
                </a:lnTo>
                <a:lnTo>
                  <a:pt x="0" y="0"/>
                </a:lnTo>
                <a:close/>
              </a:path>
            </a:pathLst>
          </a:custGeom>
          <a:blipFill>
            <a:blip r:embed="rId6"/>
            <a:stretch>
              <a:fillRect/>
            </a:stretch>
          </a:blipFill>
        </p:spPr>
        <p:txBody>
          <a:bodyPr/>
          <a:lstStyle/>
          <a:p>
            <a:endParaRPr lang="en-CH"/>
          </a:p>
        </p:txBody>
      </p:sp>
      <p:sp>
        <p:nvSpPr>
          <p:cNvPr id="15" name="Freeform 15"/>
          <p:cNvSpPr/>
          <p:nvPr/>
        </p:nvSpPr>
        <p:spPr>
          <a:xfrm>
            <a:off x="11378756" y="6467277"/>
            <a:ext cx="1524413" cy="1313341"/>
          </a:xfrm>
          <a:custGeom>
            <a:avLst/>
            <a:gdLst/>
            <a:ahLst/>
            <a:cxnLst/>
            <a:rect l="l" t="t" r="r" b="b"/>
            <a:pathLst>
              <a:path w="1524413" h="1313341">
                <a:moveTo>
                  <a:pt x="0" y="0"/>
                </a:moveTo>
                <a:lnTo>
                  <a:pt x="1524414" y="0"/>
                </a:lnTo>
                <a:lnTo>
                  <a:pt x="1524414" y="1313341"/>
                </a:lnTo>
                <a:lnTo>
                  <a:pt x="0" y="1313341"/>
                </a:lnTo>
                <a:lnTo>
                  <a:pt x="0" y="0"/>
                </a:lnTo>
                <a:close/>
              </a:path>
            </a:pathLst>
          </a:custGeom>
          <a:blipFill>
            <a:blip r:embed="rId7"/>
            <a:stretch>
              <a:fillRect/>
            </a:stretch>
          </a:blipFill>
        </p:spPr>
        <p:txBody>
          <a:bodyPr/>
          <a:lstStyle/>
          <a:p>
            <a:endParaRPr lang="en-CH"/>
          </a:p>
        </p:txBody>
      </p:sp>
      <p:sp>
        <p:nvSpPr>
          <p:cNvPr id="16" name="Freeform 16"/>
          <p:cNvSpPr/>
          <p:nvPr/>
        </p:nvSpPr>
        <p:spPr>
          <a:xfrm>
            <a:off x="8305306" y="8379543"/>
            <a:ext cx="1724425" cy="840657"/>
          </a:xfrm>
          <a:custGeom>
            <a:avLst/>
            <a:gdLst/>
            <a:ahLst/>
            <a:cxnLst/>
            <a:rect l="l" t="t" r="r" b="b"/>
            <a:pathLst>
              <a:path w="1724425" h="840657">
                <a:moveTo>
                  <a:pt x="0" y="0"/>
                </a:moveTo>
                <a:lnTo>
                  <a:pt x="1724425" y="0"/>
                </a:lnTo>
                <a:lnTo>
                  <a:pt x="1724425" y="840657"/>
                </a:lnTo>
                <a:lnTo>
                  <a:pt x="0" y="840657"/>
                </a:lnTo>
                <a:lnTo>
                  <a:pt x="0" y="0"/>
                </a:lnTo>
                <a:close/>
              </a:path>
            </a:pathLst>
          </a:custGeom>
          <a:blipFill>
            <a:blip r:embed="rId8"/>
            <a:stretch>
              <a:fillRect/>
            </a:stretch>
          </a:blipFill>
        </p:spPr>
        <p:txBody>
          <a:bodyPr/>
          <a:lstStyle/>
          <a:p>
            <a:endParaRPr lang="en-CH"/>
          </a:p>
        </p:txBody>
      </p:sp>
      <p:sp>
        <p:nvSpPr>
          <p:cNvPr id="17" name="Freeform 17"/>
          <p:cNvSpPr/>
          <p:nvPr/>
        </p:nvSpPr>
        <p:spPr>
          <a:xfrm>
            <a:off x="11683556" y="2986234"/>
            <a:ext cx="1897218" cy="1156117"/>
          </a:xfrm>
          <a:custGeom>
            <a:avLst/>
            <a:gdLst/>
            <a:ahLst/>
            <a:cxnLst/>
            <a:rect l="l" t="t" r="r" b="b"/>
            <a:pathLst>
              <a:path w="1897218" h="1156117">
                <a:moveTo>
                  <a:pt x="0" y="0"/>
                </a:moveTo>
                <a:lnTo>
                  <a:pt x="1897219" y="0"/>
                </a:lnTo>
                <a:lnTo>
                  <a:pt x="1897219" y="1156118"/>
                </a:lnTo>
                <a:lnTo>
                  <a:pt x="0" y="1156118"/>
                </a:lnTo>
                <a:lnTo>
                  <a:pt x="0" y="0"/>
                </a:lnTo>
                <a:close/>
              </a:path>
            </a:pathLst>
          </a:custGeom>
          <a:blipFill>
            <a:blip r:embed="rId9"/>
            <a:stretch>
              <a:fillRect/>
            </a:stretch>
          </a:blipFill>
        </p:spPr>
        <p:txBody>
          <a:bodyPr/>
          <a:lstStyle/>
          <a:p>
            <a:endParaRPr lang="en-CH"/>
          </a:p>
        </p:txBody>
      </p:sp>
      <p:pic>
        <p:nvPicPr>
          <p:cNvPr id="18" name="Picture 17">
            <a:extLst>
              <a:ext uri="{FF2B5EF4-FFF2-40B4-BE49-F238E27FC236}">
                <a16:creationId xmlns:a16="http://schemas.microsoft.com/office/drawing/2014/main" id="{763FBCCE-8785-7DFC-61D5-95BFAD7B8B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31614" y="4659482"/>
            <a:ext cx="4024771" cy="10204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sp>
        <p:nvSpPr>
          <p:cNvPr id="2" name="TextBox 2"/>
          <p:cNvSpPr txBox="1"/>
          <p:nvPr/>
        </p:nvSpPr>
        <p:spPr>
          <a:xfrm>
            <a:off x="2476500" y="895350"/>
            <a:ext cx="13335000" cy="537823"/>
          </a:xfrm>
          <a:prstGeom prst="rect">
            <a:avLst/>
          </a:prstGeom>
        </p:spPr>
        <p:txBody>
          <a:bodyPr lIns="0" tIns="0" rIns="0" bIns="0" rtlCol="0" anchor="t">
            <a:spAutoFit/>
          </a:bodyPr>
          <a:lstStyle/>
          <a:p>
            <a:pPr algn="ctr">
              <a:lnSpc>
                <a:spcPts val="4480"/>
              </a:lnSpc>
              <a:spcBef>
                <a:spcPct val="0"/>
              </a:spcBef>
            </a:pPr>
            <a:r>
              <a:rPr lang="en-US" sz="3200" b="1">
                <a:solidFill>
                  <a:srgbClr val="000000"/>
                </a:solidFill>
                <a:latin typeface="Montserrat Semi-Bold"/>
                <a:ea typeface="Montserrat Semi-Bold"/>
                <a:cs typeface="Montserrat Semi-Bold"/>
                <a:sym typeface="Montserrat Semi-Bold"/>
              </a:rPr>
              <a:t>WHPA in brief</a:t>
            </a:r>
          </a:p>
        </p:txBody>
      </p:sp>
      <p:sp>
        <p:nvSpPr>
          <p:cNvPr id="3" name="TextBox 3"/>
          <p:cNvSpPr txBox="1"/>
          <p:nvPr/>
        </p:nvSpPr>
        <p:spPr>
          <a:xfrm>
            <a:off x="2476500" y="1558898"/>
            <a:ext cx="13335000" cy="333375"/>
          </a:xfrm>
          <a:prstGeom prst="rect">
            <a:avLst/>
          </a:prstGeom>
        </p:spPr>
        <p:txBody>
          <a:bodyPr lIns="0" tIns="0" rIns="0" bIns="0" rtlCol="0" anchor="t">
            <a:spAutoFit/>
          </a:bodyPr>
          <a:lstStyle/>
          <a:p>
            <a:pPr algn="ctr">
              <a:lnSpc>
                <a:spcPts val="2640"/>
              </a:lnSpc>
              <a:spcBef>
                <a:spcPct val="0"/>
              </a:spcBef>
            </a:pPr>
            <a:r>
              <a:rPr lang="en-US" sz="2200">
                <a:solidFill>
                  <a:srgbClr val="000000"/>
                </a:solidFill>
                <a:latin typeface="Open Sans"/>
                <a:ea typeface="Open Sans"/>
                <a:cs typeface="Open Sans"/>
                <a:sym typeface="Open Sans"/>
              </a:rPr>
              <a:t>United leadership for the health professions since 1999</a:t>
            </a:r>
          </a:p>
        </p:txBody>
      </p:sp>
      <p:grpSp>
        <p:nvGrpSpPr>
          <p:cNvPr id="4" name="Group 4"/>
          <p:cNvGrpSpPr/>
          <p:nvPr/>
        </p:nvGrpSpPr>
        <p:grpSpPr>
          <a:xfrm>
            <a:off x="1785092" y="2368523"/>
            <a:ext cx="6135084" cy="1873303"/>
            <a:chOff x="0" y="0"/>
            <a:chExt cx="8180112" cy="2497738"/>
          </a:xfrm>
        </p:grpSpPr>
        <p:grpSp>
          <p:nvGrpSpPr>
            <p:cNvPr id="5" name="Group 5"/>
            <p:cNvGrpSpPr/>
            <p:nvPr/>
          </p:nvGrpSpPr>
          <p:grpSpPr>
            <a:xfrm>
              <a:off x="314344" y="0"/>
              <a:ext cx="7865768" cy="2497738"/>
              <a:chOff x="0" y="0"/>
              <a:chExt cx="1553732" cy="493380"/>
            </a:xfrm>
          </p:grpSpPr>
          <p:sp>
            <p:nvSpPr>
              <p:cNvPr id="6" name="Freeform 6"/>
              <p:cNvSpPr/>
              <p:nvPr/>
            </p:nvSpPr>
            <p:spPr>
              <a:xfrm>
                <a:off x="0" y="0"/>
                <a:ext cx="1553732" cy="493380"/>
              </a:xfrm>
              <a:custGeom>
                <a:avLst/>
                <a:gdLst/>
                <a:ahLst/>
                <a:cxnLst/>
                <a:rect l="l" t="t" r="r" b="b"/>
                <a:pathLst>
                  <a:path w="1553732" h="493380">
                    <a:moveTo>
                      <a:pt x="26247" y="0"/>
                    </a:moveTo>
                    <a:lnTo>
                      <a:pt x="1527485" y="0"/>
                    </a:lnTo>
                    <a:cubicBezTo>
                      <a:pt x="1541981" y="0"/>
                      <a:pt x="1553732" y="11751"/>
                      <a:pt x="1553732" y="26247"/>
                    </a:cubicBezTo>
                    <a:lnTo>
                      <a:pt x="1553732" y="467134"/>
                    </a:lnTo>
                    <a:cubicBezTo>
                      <a:pt x="1553732" y="474095"/>
                      <a:pt x="1550967" y="480771"/>
                      <a:pt x="1546044" y="485693"/>
                    </a:cubicBezTo>
                    <a:cubicBezTo>
                      <a:pt x="1541122" y="490615"/>
                      <a:pt x="1534446" y="493380"/>
                      <a:pt x="1527485" y="493380"/>
                    </a:cubicBezTo>
                    <a:lnTo>
                      <a:pt x="26247" y="493380"/>
                    </a:lnTo>
                    <a:cubicBezTo>
                      <a:pt x="11751" y="493380"/>
                      <a:pt x="0" y="481629"/>
                      <a:pt x="0" y="467134"/>
                    </a:cubicBezTo>
                    <a:lnTo>
                      <a:pt x="0" y="26247"/>
                    </a:lnTo>
                    <a:cubicBezTo>
                      <a:pt x="0" y="11751"/>
                      <a:pt x="11751" y="0"/>
                      <a:pt x="26247" y="0"/>
                    </a:cubicBezTo>
                    <a:close/>
                  </a:path>
                </a:pathLst>
              </a:custGeom>
              <a:solidFill>
                <a:srgbClr val="FFFFFF"/>
              </a:solidFill>
            </p:spPr>
            <p:txBody>
              <a:bodyPr/>
              <a:lstStyle/>
              <a:p>
                <a:endParaRPr lang="en-CH"/>
              </a:p>
            </p:txBody>
          </p:sp>
          <p:sp>
            <p:nvSpPr>
              <p:cNvPr id="7" name="TextBox 7"/>
              <p:cNvSpPr txBox="1"/>
              <p:nvPr/>
            </p:nvSpPr>
            <p:spPr>
              <a:xfrm>
                <a:off x="0" y="9525"/>
                <a:ext cx="1553732" cy="483855"/>
              </a:xfrm>
              <a:prstGeom prst="rect">
                <a:avLst/>
              </a:prstGeom>
            </p:spPr>
            <p:txBody>
              <a:bodyPr lIns="50800" tIns="50800" rIns="50800" bIns="50800" rtlCol="0" anchor="ctr"/>
              <a:lstStyle/>
              <a:p>
                <a:pPr algn="ctr">
                  <a:lnSpc>
                    <a:spcPts val="2160"/>
                  </a:lnSpc>
                </a:pPr>
                <a:endParaRPr/>
              </a:p>
            </p:txBody>
          </p:sp>
        </p:grpSp>
        <p:sp>
          <p:nvSpPr>
            <p:cNvPr id="8" name="Freeform 8"/>
            <p:cNvSpPr/>
            <p:nvPr/>
          </p:nvSpPr>
          <p:spPr>
            <a:xfrm rot="-5400000">
              <a:off x="-341728" y="574306"/>
              <a:ext cx="2032582" cy="1349126"/>
            </a:xfrm>
            <a:custGeom>
              <a:avLst/>
              <a:gdLst/>
              <a:ahLst/>
              <a:cxnLst/>
              <a:rect l="l" t="t" r="r" b="b"/>
              <a:pathLst>
                <a:path w="2032582" h="1349126">
                  <a:moveTo>
                    <a:pt x="0" y="0"/>
                  </a:moveTo>
                  <a:lnTo>
                    <a:pt x="2032582" y="0"/>
                  </a:lnTo>
                  <a:lnTo>
                    <a:pt x="2032582" y="1349126"/>
                  </a:lnTo>
                  <a:lnTo>
                    <a:pt x="0" y="13491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9" name="Freeform 9"/>
            <p:cNvSpPr/>
            <p:nvPr/>
          </p:nvSpPr>
          <p:spPr>
            <a:xfrm>
              <a:off x="301644" y="892918"/>
              <a:ext cx="622300" cy="711200"/>
            </a:xfrm>
            <a:custGeom>
              <a:avLst/>
              <a:gdLst/>
              <a:ahLst/>
              <a:cxnLst/>
              <a:rect l="l" t="t" r="r" b="b"/>
              <a:pathLst>
                <a:path w="622300" h="711200">
                  <a:moveTo>
                    <a:pt x="0" y="0"/>
                  </a:moveTo>
                  <a:lnTo>
                    <a:pt x="622300" y="0"/>
                  </a:lnTo>
                  <a:lnTo>
                    <a:pt x="622300" y="711200"/>
                  </a:lnTo>
                  <a:lnTo>
                    <a:pt x="0" y="7112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H"/>
            </a:p>
          </p:txBody>
        </p:sp>
        <p:sp>
          <p:nvSpPr>
            <p:cNvPr id="10" name="TextBox 10"/>
            <p:cNvSpPr txBox="1"/>
            <p:nvPr/>
          </p:nvSpPr>
          <p:spPr>
            <a:xfrm>
              <a:off x="1756982" y="535955"/>
              <a:ext cx="5997445" cy="647729"/>
            </a:xfrm>
            <a:prstGeom prst="rect">
              <a:avLst/>
            </a:prstGeom>
          </p:spPr>
          <p:txBody>
            <a:bodyPr lIns="0" tIns="0" rIns="0" bIns="0" rtlCol="0" anchor="t">
              <a:spAutoFit/>
            </a:bodyPr>
            <a:lstStyle/>
            <a:p>
              <a:pPr algn="l">
                <a:lnSpc>
                  <a:spcPts val="3840"/>
                </a:lnSpc>
              </a:pPr>
              <a:r>
                <a:rPr lang="en-US" sz="3200" b="1" dirty="0">
                  <a:solidFill>
                    <a:srgbClr val="000000"/>
                  </a:solidFill>
                  <a:latin typeface="Open Sans Bold"/>
                  <a:ea typeface="Open Sans Bold"/>
                  <a:cs typeface="Open Sans Bold"/>
                  <a:sym typeface="Open Sans Bold"/>
                </a:rPr>
                <a:t>47 million</a:t>
              </a:r>
            </a:p>
          </p:txBody>
        </p:sp>
        <p:sp>
          <p:nvSpPr>
            <p:cNvPr id="11" name="TextBox 11"/>
            <p:cNvSpPr txBox="1"/>
            <p:nvPr/>
          </p:nvSpPr>
          <p:spPr>
            <a:xfrm>
              <a:off x="1756982" y="1383090"/>
              <a:ext cx="5997445" cy="578639"/>
            </a:xfrm>
            <a:prstGeom prst="rect">
              <a:avLst/>
            </a:prstGeom>
          </p:spPr>
          <p:txBody>
            <a:bodyPr lIns="0" tIns="0" rIns="0" bIns="0" rtlCol="0" anchor="t">
              <a:spAutoFit/>
            </a:bodyPr>
            <a:lstStyle/>
            <a:p>
              <a:pPr algn="l">
                <a:lnSpc>
                  <a:spcPts val="3640"/>
                </a:lnSpc>
                <a:spcBef>
                  <a:spcPct val="0"/>
                </a:spcBef>
              </a:pPr>
              <a:r>
                <a:rPr lang="en-US" sz="2600">
                  <a:solidFill>
                    <a:srgbClr val="000000"/>
                  </a:solidFill>
                  <a:latin typeface="Open Sans"/>
                  <a:ea typeface="Open Sans"/>
                  <a:cs typeface="Open Sans"/>
                  <a:sym typeface="Open Sans"/>
                </a:rPr>
                <a:t>health professionals </a:t>
              </a:r>
            </a:p>
          </p:txBody>
        </p:sp>
      </p:grpSp>
      <p:grpSp>
        <p:nvGrpSpPr>
          <p:cNvPr id="12" name="Group 12"/>
          <p:cNvGrpSpPr/>
          <p:nvPr/>
        </p:nvGrpSpPr>
        <p:grpSpPr>
          <a:xfrm>
            <a:off x="10396843" y="2368523"/>
            <a:ext cx="6135084" cy="1873303"/>
            <a:chOff x="0" y="0"/>
            <a:chExt cx="8180112" cy="2497738"/>
          </a:xfrm>
        </p:grpSpPr>
        <p:grpSp>
          <p:nvGrpSpPr>
            <p:cNvPr id="13" name="Group 13"/>
            <p:cNvGrpSpPr/>
            <p:nvPr/>
          </p:nvGrpSpPr>
          <p:grpSpPr>
            <a:xfrm>
              <a:off x="314344" y="0"/>
              <a:ext cx="7865768" cy="2497738"/>
              <a:chOff x="0" y="0"/>
              <a:chExt cx="1553732" cy="493380"/>
            </a:xfrm>
          </p:grpSpPr>
          <p:sp>
            <p:nvSpPr>
              <p:cNvPr id="14" name="Freeform 14"/>
              <p:cNvSpPr/>
              <p:nvPr/>
            </p:nvSpPr>
            <p:spPr>
              <a:xfrm>
                <a:off x="0" y="0"/>
                <a:ext cx="1553732" cy="493380"/>
              </a:xfrm>
              <a:custGeom>
                <a:avLst/>
                <a:gdLst/>
                <a:ahLst/>
                <a:cxnLst/>
                <a:rect l="l" t="t" r="r" b="b"/>
                <a:pathLst>
                  <a:path w="1553732" h="493380">
                    <a:moveTo>
                      <a:pt x="26247" y="0"/>
                    </a:moveTo>
                    <a:lnTo>
                      <a:pt x="1527485" y="0"/>
                    </a:lnTo>
                    <a:cubicBezTo>
                      <a:pt x="1541981" y="0"/>
                      <a:pt x="1553732" y="11751"/>
                      <a:pt x="1553732" y="26247"/>
                    </a:cubicBezTo>
                    <a:lnTo>
                      <a:pt x="1553732" y="467134"/>
                    </a:lnTo>
                    <a:cubicBezTo>
                      <a:pt x="1553732" y="474095"/>
                      <a:pt x="1550967" y="480771"/>
                      <a:pt x="1546044" y="485693"/>
                    </a:cubicBezTo>
                    <a:cubicBezTo>
                      <a:pt x="1541122" y="490615"/>
                      <a:pt x="1534446" y="493380"/>
                      <a:pt x="1527485" y="493380"/>
                    </a:cubicBezTo>
                    <a:lnTo>
                      <a:pt x="26247" y="493380"/>
                    </a:lnTo>
                    <a:cubicBezTo>
                      <a:pt x="11751" y="493380"/>
                      <a:pt x="0" y="481629"/>
                      <a:pt x="0" y="467134"/>
                    </a:cubicBezTo>
                    <a:lnTo>
                      <a:pt x="0" y="26247"/>
                    </a:lnTo>
                    <a:cubicBezTo>
                      <a:pt x="0" y="11751"/>
                      <a:pt x="11751" y="0"/>
                      <a:pt x="26247" y="0"/>
                    </a:cubicBezTo>
                    <a:close/>
                  </a:path>
                </a:pathLst>
              </a:custGeom>
              <a:solidFill>
                <a:srgbClr val="FFFFFF"/>
              </a:solidFill>
            </p:spPr>
            <p:txBody>
              <a:bodyPr/>
              <a:lstStyle/>
              <a:p>
                <a:endParaRPr lang="en-CH"/>
              </a:p>
            </p:txBody>
          </p:sp>
          <p:sp>
            <p:nvSpPr>
              <p:cNvPr id="15" name="TextBox 15"/>
              <p:cNvSpPr txBox="1"/>
              <p:nvPr/>
            </p:nvSpPr>
            <p:spPr>
              <a:xfrm>
                <a:off x="0" y="9525"/>
                <a:ext cx="1553732" cy="483855"/>
              </a:xfrm>
              <a:prstGeom prst="rect">
                <a:avLst/>
              </a:prstGeom>
            </p:spPr>
            <p:txBody>
              <a:bodyPr lIns="50800" tIns="50800" rIns="50800" bIns="50800" rtlCol="0" anchor="ctr"/>
              <a:lstStyle/>
              <a:p>
                <a:pPr algn="ctr">
                  <a:lnSpc>
                    <a:spcPts val="2160"/>
                  </a:lnSpc>
                </a:pPr>
                <a:endParaRPr/>
              </a:p>
            </p:txBody>
          </p:sp>
        </p:grpSp>
        <p:sp>
          <p:nvSpPr>
            <p:cNvPr id="16" name="Freeform 16"/>
            <p:cNvSpPr/>
            <p:nvPr/>
          </p:nvSpPr>
          <p:spPr>
            <a:xfrm rot="-5400000">
              <a:off x="-341728" y="574306"/>
              <a:ext cx="2032582" cy="1349126"/>
            </a:xfrm>
            <a:custGeom>
              <a:avLst/>
              <a:gdLst/>
              <a:ahLst/>
              <a:cxnLst/>
              <a:rect l="l" t="t" r="r" b="b"/>
              <a:pathLst>
                <a:path w="2032582" h="1349126">
                  <a:moveTo>
                    <a:pt x="0" y="0"/>
                  </a:moveTo>
                  <a:lnTo>
                    <a:pt x="2032582" y="0"/>
                  </a:lnTo>
                  <a:lnTo>
                    <a:pt x="2032582" y="1349126"/>
                  </a:lnTo>
                  <a:lnTo>
                    <a:pt x="0" y="134912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H"/>
            </a:p>
          </p:txBody>
        </p:sp>
        <p:sp>
          <p:nvSpPr>
            <p:cNvPr id="17" name="TextBox 17"/>
            <p:cNvSpPr txBox="1"/>
            <p:nvPr/>
          </p:nvSpPr>
          <p:spPr>
            <a:xfrm>
              <a:off x="1755526" y="411270"/>
              <a:ext cx="5997445" cy="1051054"/>
            </a:xfrm>
            <a:prstGeom prst="rect">
              <a:avLst/>
            </a:prstGeom>
          </p:spPr>
          <p:txBody>
            <a:bodyPr lIns="0" tIns="0" rIns="0" bIns="0" rtlCol="0" anchor="t">
              <a:spAutoFit/>
            </a:bodyPr>
            <a:lstStyle/>
            <a:p>
              <a:pPr algn="l">
                <a:lnSpc>
                  <a:spcPts val="3120"/>
                </a:lnSpc>
              </a:pPr>
              <a:r>
                <a:rPr lang="en-US" sz="2600" b="1">
                  <a:solidFill>
                    <a:srgbClr val="000000"/>
                  </a:solidFill>
                  <a:latin typeface="Open Sans Bold"/>
                  <a:ea typeface="Open Sans Bold"/>
                  <a:cs typeface="Open Sans Bold"/>
                  <a:sym typeface="Open Sans Bold"/>
                </a:rPr>
                <a:t>Interprofessional collaboration</a:t>
              </a:r>
            </a:p>
          </p:txBody>
        </p:sp>
        <p:sp>
          <p:nvSpPr>
            <p:cNvPr id="18" name="TextBox 18"/>
            <p:cNvSpPr txBox="1"/>
            <p:nvPr/>
          </p:nvSpPr>
          <p:spPr>
            <a:xfrm>
              <a:off x="1755526" y="1690287"/>
              <a:ext cx="5997445" cy="386657"/>
            </a:xfrm>
            <a:prstGeom prst="rect">
              <a:avLst/>
            </a:prstGeom>
          </p:spPr>
          <p:txBody>
            <a:bodyPr lIns="0" tIns="0" rIns="0" bIns="0" rtlCol="0" anchor="t">
              <a:spAutoFit/>
            </a:bodyPr>
            <a:lstStyle/>
            <a:p>
              <a:pPr algn="l">
                <a:lnSpc>
                  <a:spcPts val="2520"/>
                </a:lnSpc>
                <a:spcBef>
                  <a:spcPct val="0"/>
                </a:spcBef>
              </a:pPr>
              <a:r>
                <a:rPr lang="en-US" sz="1800">
                  <a:solidFill>
                    <a:srgbClr val="000000"/>
                  </a:solidFill>
                  <a:latin typeface="Open Sans"/>
                  <a:ea typeface="Open Sans"/>
                  <a:cs typeface="Open Sans"/>
                  <a:sym typeface="Open Sans"/>
                </a:rPr>
                <a:t>promotes, practises and leads on ICP</a:t>
              </a:r>
            </a:p>
          </p:txBody>
        </p:sp>
        <p:sp>
          <p:nvSpPr>
            <p:cNvPr id="19" name="Freeform 19"/>
            <p:cNvSpPr/>
            <p:nvPr/>
          </p:nvSpPr>
          <p:spPr>
            <a:xfrm>
              <a:off x="296747" y="892918"/>
              <a:ext cx="702882" cy="702882"/>
            </a:xfrm>
            <a:custGeom>
              <a:avLst/>
              <a:gdLst/>
              <a:ahLst/>
              <a:cxnLst/>
              <a:rect l="l" t="t" r="r" b="b"/>
              <a:pathLst>
                <a:path w="702882" h="702882">
                  <a:moveTo>
                    <a:pt x="0" y="0"/>
                  </a:moveTo>
                  <a:lnTo>
                    <a:pt x="702882" y="0"/>
                  </a:lnTo>
                  <a:lnTo>
                    <a:pt x="702882" y="702881"/>
                  </a:lnTo>
                  <a:lnTo>
                    <a:pt x="0" y="7028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H"/>
            </a:p>
          </p:txBody>
        </p:sp>
      </p:grpSp>
      <p:grpSp>
        <p:nvGrpSpPr>
          <p:cNvPr id="20" name="Group 20"/>
          <p:cNvGrpSpPr/>
          <p:nvPr/>
        </p:nvGrpSpPr>
        <p:grpSpPr>
          <a:xfrm>
            <a:off x="2020850" y="4708552"/>
            <a:ext cx="5899326" cy="1873303"/>
            <a:chOff x="0" y="0"/>
            <a:chExt cx="1553732" cy="493380"/>
          </a:xfrm>
        </p:grpSpPr>
        <p:sp>
          <p:nvSpPr>
            <p:cNvPr id="21" name="Freeform 21"/>
            <p:cNvSpPr/>
            <p:nvPr/>
          </p:nvSpPr>
          <p:spPr>
            <a:xfrm>
              <a:off x="0" y="0"/>
              <a:ext cx="1553732" cy="493380"/>
            </a:xfrm>
            <a:custGeom>
              <a:avLst/>
              <a:gdLst/>
              <a:ahLst/>
              <a:cxnLst/>
              <a:rect l="l" t="t" r="r" b="b"/>
              <a:pathLst>
                <a:path w="1553732" h="493380">
                  <a:moveTo>
                    <a:pt x="26247" y="0"/>
                  </a:moveTo>
                  <a:lnTo>
                    <a:pt x="1527485" y="0"/>
                  </a:lnTo>
                  <a:cubicBezTo>
                    <a:pt x="1541981" y="0"/>
                    <a:pt x="1553732" y="11751"/>
                    <a:pt x="1553732" y="26247"/>
                  </a:cubicBezTo>
                  <a:lnTo>
                    <a:pt x="1553732" y="467134"/>
                  </a:lnTo>
                  <a:cubicBezTo>
                    <a:pt x="1553732" y="474095"/>
                    <a:pt x="1550967" y="480771"/>
                    <a:pt x="1546044" y="485693"/>
                  </a:cubicBezTo>
                  <a:cubicBezTo>
                    <a:pt x="1541122" y="490615"/>
                    <a:pt x="1534446" y="493380"/>
                    <a:pt x="1527485" y="493380"/>
                  </a:cubicBezTo>
                  <a:lnTo>
                    <a:pt x="26247" y="493380"/>
                  </a:lnTo>
                  <a:cubicBezTo>
                    <a:pt x="11751" y="493380"/>
                    <a:pt x="0" y="481629"/>
                    <a:pt x="0" y="467134"/>
                  </a:cubicBezTo>
                  <a:lnTo>
                    <a:pt x="0" y="26247"/>
                  </a:lnTo>
                  <a:cubicBezTo>
                    <a:pt x="0" y="11751"/>
                    <a:pt x="11751" y="0"/>
                    <a:pt x="26247" y="0"/>
                  </a:cubicBezTo>
                  <a:close/>
                </a:path>
              </a:pathLst>
            </a:custGeom>
            <a:solidFill>
              <a:srgbClr val="FFFFFF"/>
            </a:solidFill>
          </p:spPr>
          <p:txBody>
            <a:bodyPr/>
            <a:lstStyle/>
            <a:p>
              <a:endParaRPr lang="en-CH"/>
            </a:p>
          </p:txBody>
        </p:sp>
        <p:sp>
          <p:nvSpPr>
            <p:cNvPr id="22" name="TextBox 22"/>
            <p:cNvSpPr txBox="1"/>
            <p:nvPr/>
          </p:nvSpPr>
          <p:spPr>
            <a:xfrm>
              <a:off x="0" y="9525"/>
              <a:ext cx="1553732" cy="483855"/>
            </a:xfrm>
            <a:prstGeom prst="rect">
              <a:avLst/>
            </a:prstGeom>
          </p:spPr>
          <p:txBody>
            <a:bodyPr lIns="50800" tIns="50800" rIns="50800" bIns="50800" rtlCol="0" anchor="ctr"/>
            <a:lstStyle/>
            <a:p>
              <a:pPr algn="ctr">
                <a:lnSpc>
                  <a:spcPts val="2160"/>
                </a:lnSpc>
              </a:pPr>
              <a:endParaRPr/>
            </a:p>
          </p:txBody>
        </p:sp>
      </p:grpSp>
      <p:sp>
        <p:nvSpPr>
          <p:cNvPr id="23" name="Freeform 23"/>
          <p:cNvSpPr/>
          <p:nvPr/>
        </p:nvSpPr>
        <p:spPr>
          <a:xfrm rot="-5400000">
            <a:off x="1528796" y="5139281"/>
            <a:ext cx="1524436" cy="1011844"/>
          </a:xfrm>
          <a:custGeom>
            <a:avLst/>
            <a:gdLst/>
            <a:ahLst/>
            <a:cxnLst/>
            <a:rect l="l" t="t" r="r" b="b"/>
            <a:pathLst>
              <a:path w="1524436" h="1011844">
                <a:moveTo>
                  <a:pt x="0" y="0"/>
                </a:moveTo>
                <a:lnTo>
                  <a:pt x="1524436" y="0"/>
                </a:lnTo>
                <a:lnTo>
                  <a:pt x="1524436" y="1011845"/>
                </a:lnTo>
                <a:lnTo>
                  <a:pt x="0" y="101184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H"/>
          </a:p>
        </p:txBody>
      </p:sp>
      <p:sp>
        <p:nvSpPr>
          <p:cNvPr id="24" name="TextBox 24"/>
          <p:cNvSpPr txBox="1"/>
          <p:nvPr/>
        </p:nvSpPr>
        <p:spPr>
          <a:xfrm>
            <a:off x="3102828" y="5110518"/>
            <a:ext cx="4498084" cy="485796"/>
          </a:xfrm>
          <a:prstGeom prst="rect">
            <a:avLst/>
          </a:prstGeom>
        </p:spPr>
        <p:txBody>
          <a:bodyPr lIns="0" tIns="0" rIns="0" bIns="0" rtlCol="0" anchor="t">
            <a:spAutoFit/>
          </a:bodyPr>
          <a:lstStyle/>
          <a:p>
            <a:pPr algn="l">
              <a:lnSpc>
                <a:spcPts val="3840"/>
              </a:lnSpc>
            </a:pPr>
            <a:r>
              <a:rPr lang="en-US" sz="3200" b="1">
                <a:solidFill>
                  <a:srgbClr val="000000"/>
                </a:solidFill>
                <a:latin typeface="Open Sans Bold"/>
                <a:ea typeface="Open Sans Bold"/>
                <a:cs typeface="Open Sans Bold"/>
                <a:sym typeface="Open Sans Bold"/>
              </a:rPr>
              <a:t>179</a:t>
            </a:r>
          </a:p>
        </p:txBody>
      </p:sp>
      <p:sp>
        <p:nvSpPr>
          <p:cNvPr id="25" name="TextBox 25"/>
          <p:cNvSpPr txBox="1"/>
          <p:nvPr/>
        </p:nvSpPr>
        <p:spPr>
          <a:xfrm>
            <a:off x="3102828" y="5731555"/>
            <a:ext cx="4498084" cy="448321"/>
          </a:xfrm>
          <a:prstGeom prst="rect">
            <a:avLst/>
          </a:prstGeom>
        </p:spPr>
        <p:txBody>
          <a:bodyPr lIns="0" tIns="0" rIns="0" bIns="0" rtlCol="0" anchor="t">
            <a:spAutoFit/>
          </a:bodyPr>
          <a:lstStyle/>
          <a:p>
            <a:pPr algn="l">
              <a:lnSpc>
                <a:spcPts val="3640"/>
              </a:lnSpc>
              <a:spcBef>
                <a:spcPct val="0"/>
              </a:spcBef>
            </a:pPr>
            <a:r>
              <a:rPr lang="en-US" sz="2600">
                <a:solidFill>
                  <a:srgbClr val="000000"/>
                </a:solidFill>
                <a:latin typeface="Open Sans"/>
                <a:ea typeface="Open Sans"/>
                <a:cs typeface="Open Sans"/>
                <a:sym typeface="Open Sans"/>
              </a:rPr>
              <a:t>countries or territories</a:t>
            </a:r>
          </a:p>
        </p:txBody>
      </p:sp>
      <p:sp>
        <p:nvSpPr>
          <p:cNvPr id="26" name="Freeform 26"/>
          <p:cNvSpPr/>
          <p:nvPr/>
        </p:nvSpPr>
        <p:spPr>
          <a:xfrm>
            <a:off x="1974116" y="5378503"/>
            <a:ext cx="528638" cy="528638"/>
          </a:xfrm>
          <a:custGeom>
            <a:avLst/>
            <a:gdLst/>
            <a:ahLst/>
            <a:cxnLst/>
            <a:rect l="l" t="t" r="r" b="b"/>
            <a:pathLst>
              <a:path w="528638" h="528638">
                <a:moveTo>
                  <a:pt x="0" y="0"/>
                </a:moveTo>
                <a:lnTo>
                  <a:pt x="528637" y="0"/>
                </a:lnTo>
                <a:lnTo>
                  <a:pt x="528637" y="528638"/>
                </a:lnTo>
                <a:lnTo>
                  <a:pt x="0" y="52863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CH"/>
          </a:p>
        </p:txBody>
      </p:sp>
      <p:grpSp>
        <p:nvGrpSpPr>
          <p:cNvPr id="27" name="Group 27"/>
          <p:cNvGrpSpPr/>
          <p:nvPr/>
        </p:nvGrpSpPr>
        <p:grpSpPr>
          <a:xfrm>
            <a:off x="10396843" y="4708552"/>
            <a:ext cx="6135084" cy="1873303"/>
            <a:chOff x="0" y="0"/>
            <a:chExt cx="8180112" cy="2497738"/>
          </a:xfrm>
        </p:grpSpPr>
        <p:grpSp>
          <p:nvGrpSpPr>
            <p:cNvPr id="28" name="Group 28"/>
            <p:cNvGrpSpPr/>
            <p:nvPr/>
          </p:nvGrpSpPr>
          <p:grpSpPr>
            <a:xfrm>
              <a:off x="314344" y="0"/>
              <a:ext cx="7865768" cy="2497738"/>
              <a:chOff x="0" y="0"/>
              <a:chExt cx="1553732" cy="493380"/>
            </a:xfrm>
          </p:grpSpPr>
          <p:sp>
            <p:nvSpPr>
              <p:cNvPr id="29" name="Freeform 29"/>
              <p:cNvSpPr/>
              <p:nvPr/>
            </p:nvSpPr>
            <p:spPr>
              <a:xfrm>
                <a:off x="0" y="0"/>
                <a:ext cx="1553732" cy="493380"/>
              </a:xfrm>
              <a:custGeom>
                <a:avLst/>
                <a:gdLst/>
                <a:ahLst/>
                <a:cxnLst/>
                <a:rect l="l" t="t" r="r" b="b"/>
                <a:pathLst>
                  <a:path w="1553732" h="493380">
                    <a:moveTo>
                      <a:pt x="26247" y="0"/>
                    </a:moveTo>
                    <a:lnTo>
                      <a:pt x="1527485" y="0"/>
                    </a:lnTo>
                    <a:cubicBezTo>
                      <a:pt x="1541981" y="0"/>
                      <a:pt x="1553732" y="11751"/>
                      <a:pt x="1553732" y="26247"/>
                    </a:cubicBezTo>
                    <a:lnTo>
                      <a:pt x="1553732" y="467134"/>
                    </a:lnTo>
                    <a:cubicBezTo>
                      <a:pt x="1553732" y="474095"/>
                      <a:pt x="1550967" y="480771"/>
                      <a:pt x="1546044" y="485693"/>
                    </a:cubicBezTo>
                    <a:cubicBezTo>
                      <a:pt x="1541122" y="490615"/>
                      <a:pt x="1534446" y="493380"/>
                      <a:pt x="1527485" y="493380"/>
                    </a:cubicBezTo>
                    <a:lnTo>
                      <a:pt x="26247" y="493380"/>
                    </a:lnTo>
                    <a:cubicBezTo>
                      <a:pt x="11751" y="493380"/>
                      <a:pt x="0" y="481629"/>
                      <a:pt x="0" y="467134"/>
                    </a:cubicBezTo>
                    <a:lnTo>
                      <a:pt x="0" y="26247"/>
                    </a:lnTo>
                    <a:cubicBezTo>
                      <a:pt x="0" y="11751"/>
                      <a:pt x="11751" y="0"/>
                      <a:pt x="26247" y="0"/>
                    </a:cubicBezTo>
                    <a:close/>
                  </a:path>
                </a:pathLst>
              </a:custGeom>
              <a:solidFill>
                <a:srgbClr val="FFFFFF"/>
              </a:solidFill>
            </p:spPr>
            <p:txBody>
              <a:bodyPr/>
              <a:lstStyle/>
              <a:p>
                <a:endParaRPr lang="en-CH"/>
              </a:p>
            </p:txBody>
          </p:sp>
          <p:sp>
            <p:nvSpPr>
              <p:cNvPr id="30" name="TextBox 30"/>
              <p:cNvSpPr txBox="1"/>
              <p:nvPr/>
            </p:nvSpPr>
            <p:spPr>
              <a:xfrm>
                <a:off x="0" y="9525"/>
                <a:ext cx="1553732" cy="483855"/>
              </a:xfrm>
              <a:prstGeom prst="rect">
                <a:avLst/>
              </a:prstGeom>
            </p:spPr>
            <p:txBody>
              <a:bodyPr lIns="50800" tIns="50800" rIns="50800" bIns="50800" rtlCol="0" anchor="ctr"/>
              <a:lstStyle/>
              <a:p>
                <a:pPr algn="ctr">
                  <a:lnSpc>
                    <a:spcPts val="2160"/>
                  </a:lnSpc>
                </a:pPr>
                <a:endParaRPr/>
              </a:p>
            </p:txBody>
          </p:sp>
        </p:grpSp>
        <p:sp>
          <p:nvSpPr>
            <p:cNvPr id="31" name="Freeform 31"/>
            <p:cNvSpPr/>
            <p:nvPr/>
          </p:nvSpPr>
          <p:spPr>
            <a:xfrm rot="-5400000">
              <a:off x="-341728" y="574306"/>
              <a:ext cx="2032582" cy="1349126"/>
            </a:xfrm>
            <a:custGeom>
              <a:avLst/>
              <a:gdLst/>
              <a:ahLst/>
              <a:cxnLst/>
              <a:rect l="l" t="t" r="r" b="b"/>
              <a:pathLst>
                <a:path w="2032582" h="1349126">
                  <a:moveTo>
                    <a:pt x="0" y="0"/>
                  </a:moveTo>
                  <a:lnTo>
                    <a:pt x="2032582" y="0"/>
                  </a:lnTo>
                  <a:lnTo>
                    <a:pt x="2032582" y="1349126"/>
                  </a:lnTo>
                  <a:lnTo>
                    <a:pt x="0" y="134912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CH"/>
            </a:p>
          </p:txBody>
        </p:sp>
        <p:sp>
          <p:nvSpPr>
            <p:cNvPr id="32" name="Freeform 32"/>
            <p:cNvSpPr/>
            <p:nvPr/>
          </p:nvSpPr>
          <p:spPr>
            <a:xfrm>
              <a:off x="378081" y="893269"/>
              <a:ext cx="592963" cy="711200"/>
            </a:xfrm>
            <a:custGeom>
              <a:avLst/>
              <a:gdLst/>
              <a:ahLst/>
              <a:cxnLst/>
              <a:rect l="l" t="t" r="r" b="b"/>
              <a:pathLst>
                <a:path w="592963" h="711200">
                  <a:moveTo>
                    <a:pt x="0" y="0"/>
                  </a:moveTo>
                  <a:lnTo>
                    <a:pt x="592963" y="0"/>
                  </a:lnTo>
                  <a:lnTo>
                    <a:pt x="592963" y="711200"/>
                  </a:lnTo>
                  <a:lnTo>
                    <a:pt x="0" y="7112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CH"/>
            </a:p>
          </p:txBody>
        </p:sp>
        <p:sp>
          <p:nvSpPr>
            <p:cNvPr id="33" name="TextBox 33"/>
            <p:cNvSpPr txBox="1"/>
            <p:nvPr/>
          </p:nvSpPr>
          <p:spPr>
            <a:xfrm>
              <a:off x="1755526" y="201748"/>
              <a:ext cx="5997445" cy="1051054"/>
            </a:xfrm>
            <a:prstGeom prst="rect">
              <a:avLst/>
            </a:prstGeom>
          </p:spPr>
          <p:txBody>
            <a:bodyPr lIns="0" tIns="0" rIns="0" bIns="0" rtlCol="0" anchor="t">
              <a:spAutoFit/>
            </a:bodyPr>
            <a:lstStyle/>
            <a:p>
              <a:pPr algn="l">
                <a:lnSpc>
                  <a:spcPts val="3119"/>
                </a:lnSpc>
              </a:pPr>
              <a:r>
                <a:rPr lang="en-US" sz="2599" b="1">
                  <a:solidFill>
                    <a:srgbClr val="000000"/>
                  </a:solidFill>
                  <a:latin typeface="Open Sans Bold"/>
                  <a:ea typeface="Open Sans Bold"/>
                  <a:cs typeface="Open Sans Bold"/>
                  <a:sym typeface="Open Sans Bold"/>
                </a:rPr>
                <a:t>Strengthening health systems</a:t>
              </a:r>
            </a:p>
          </p:txBody>
        </p:sp>
        <p:sp>
          <p:nvSpPr>
            <p:cNvPr id="34" name="TextBox 34"/>
            <p:cNvSpPr txBox="1"/>
            <p:nvPr/>
          </p:nvSpPr>
          <p:spPr>
            <a:xfrm>
              <a:off x="1755526" y="1480766"/>
              <a:ext cx="5997445" cy="805699"/>
            </a:xfrm>
            <a:prstGeom prst="rect">
              <a:avLst/>
            </a:prstGeom>
          </p:spPr>
          <p:txBody>
            <a:bodyPr lIns="0" tIns="0" rIns="0" bIns="0" rtlCol="0" anchor="t">
              <a:spAutoFit/>
            </a:bodyPr>
            <a:lstStyle/>
            <a:p>
              <a:pPr algn="l">
                <a:lnSpc>
                  <a:spcPts val="2520"/>
                </a:lnSpc>
                <a:spcBef>
                  <a:spcPct val="0"/>
                </a:spcBef>
              </a:pPr>
              <a:r>
                <a:rPr lang="en-US" sz="1800">
                  <a:solidFill>
                    <a:srgbClr val="000000"/>
                  </a:solidFill>
                  <a:latin typeface="Open Sans"/>
                  <a:ea typeface="Open Sans"/>
                  <a:cs typeface="Open Sans"/>
                  <a:sym typeface="Open Sans"/>
                </a:rPr>
                <a:t>advocates for the pivotal role of health professionals</a:t>
              </a:r>
            </a:p>
          </p:txBody>
        </p:sp>
      </p:grpSp>
      <p:grpSp>
        <p:nvGrpSpPr>
          <p:cNvPr id="35" name="Group 35"/>
          <p:cNvGrpSpPr/>
          <p:nvPr/>
        </p:nvGrpSpPr>
        <p:grpSpPr>
          <a:xfrm>
            <a:off x="1785092" y="7048580"/>
            <a:ext cx="6135084" cy="1873303"/>
            <a:chOff x="0" y="0"/>
            <a:chExt cx="8180112" cy="2497738"/>
          </a:xfrm>
        </p:grpSpPr>
        <p:grpSp>
          <p:nvGrpSpPr>
            <p:cNvPr id="36" name="Group 36"/>
            <p:cNvGrpSpPr/>
            <p:nvPr/>
          </p:nvGrpSpPr>
          <p:grpSpPr>
            <a:xfrm>
              <a:off x="314344" y="0"/>
              <a:ext cx="7865768" cy="2497738"/>
              <a:chOff x="0" y="0"/>
              <a:chExt cx="1553732" cy="493380"/>
            </a:xfrm>
          </p:grpSpPr>
          <p:sp>
            <p:nvSpPr>
              <p:cNvPr id="37" name="Freeform 37"/>
              <p:cNvSpPr/>
              <p:nvPr/>
            </p:nvSpPr>
            <p:spPr>
              <a:xfrm>
                <a:off x="0" y="0"/>
                <a:ext cx="1553732" cy="493380"/>
              </a:xfrm>
              <a:custGeom>
                <a:avLst/>
                <a:gdLst/>
                <a:ahLst/>
                <a:cxnLst/>
                <a:rect l="l" t="t" r="r" b="b"/>
                <a:pathLst>
                  <a:path w="1553732" h="493380">
                    <a:moveTo>
                      <a:pt x="26247" y="0"/>
                    </a:moveTo>
                    <a:lnTo>
                      <a:pt x="1527485" y="0"/>
                    </a:lnTo>
                    <a:cubicBezTo>
                      <a:pt x="1541981" y="0"/>
                      <a:pt x="1553732" y="11751"/>
                      <a:pt x="1553732" y="26247"/>
                    </a:cubicBezTo>
                    <a:lnTo>
                      <a:pt x="1553732" y="467134"/>
                    </a:lnTo>
                    <a:cubicBezTo>
                      <a:pt x="1553732" y="474095"/>
                      <a:pt x="1550967" y="480771"/>
                      <a:pt x="1546044" y="485693"/>
                    </a:cubicBezTo>
                    <a:cubicBezTo>
                      <a:pt x="1541122" y="490615"/>
                      <a:pt x="1534446" y="493380"/>
                      <a:pt x="1527485" y="493380"/>
                    </a:cubicBezTo>
                    <a:lnTo>
                      <a:pt x="26247" y="493380"/>
                    </a:lnTo>
                    <a:cubicBezTo>
                      <a:pt x="11751" y="493380"/>
                      <a:pt x="0" y="481629"/>
                      <a:pt x="0" y="467134"/>
                    </a:cubicBezTo>
                    <a:lnTo>
                      <a:pt x="0" y="26247"/>
                    </a:lnTo>
                    <a:cubicBezTo>
                      <a:pt x="0" y="11751"/>
                      <a:pt x="11751" y="0"/>
                      <a:pt x="26247" y="0"/>
                    </a:cubicBezTo>
                    <a:close/>
                  </a:path>
                </a:pathLst>
              </a:custGeom>
              <a:solidFill>
                <a:srgbClr val="FFFFFF"/>
              </a:solidFill>
            </p:spPr>
            <p:txBody>
              <a:bodyPr/>
              <a:lstStyle/>
              <a:p>
                <a:endParaRPr lang="en-CH"/>
              </a:p>
            </p:txBody>
          </p:sp>
          <p:sp>
            <p:nvSpPr>
              <p:cNvPr id="38" name="TextBox 38"/>
              <p:cNvSpPr txBox="1"/>
              <p:nvPr/>
            </p:nvSpPr>
            <p:spPr>
              <a:xfrm>
                <a:off x="0" y="9525"/>
                <a:ext cx="1553732" cy="483855"/>
              </a:xfrm>
              <a:prstGeom prst="rect">
                <a:avLst/>
              </a:prstGeom>
            </p:spPr>
            <p:txBody>
              <a:bodyPr lIns="50800" tIns="50800" rIns="50800" bIns="50800" rtlCol="0" anchor="ctr"/>
              <a:lstStyle/>
              <a:p>
                <a:pPr algn="ctr">
                  <a:lnSpc>
                    <a:spcPts val="2160"/>
                  </a:lnSpc>
                </a:pPr>
                <a:endParaRPr/>
              </a:p>
            </p:txBody>
          </p:sp>
        </p:grpSp>
        <p:sp>
          <p:nvSpPr>
            <p:cNvPr id="39" name="Freeform 39"/>
            <p:cNvSpPr/>
            <p:nvPr/>
          </p:nvSpPr>
          <p:spPr>
            <a:xfrm rot="-5400000">
              <a:off x="-341728" y="574306"/>
              <a:ext cx="2032582" cy="1349126"/>
            </a:xfrm>
            <a:custGeom>
              <a:avLst/>
              <a:gdLst/>
              <a:ahLst/>
              <a:cxnLst/>
              <a:rect l="l" t="t" r="r" b="b"/>
              <a:pathLst>
                <a:path w="2032582" h="1349126">
                  <a:moveTo>
                    <a:pt x="0" y="0"/>
                  </a:moveTo>
                  <a:lnTo>
                    <a:pt x="2032582" y="0"/>
                  </a:lnTo>
                  <a:lnTo>
                    <a:pt x="2032582" y="1349126"/>
                  </a:lnTo>
                  <a:lnTo>
                    <a:pt x="0" y="134912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CH"/>
            </a:p>
          </p:txBody>
        </p:sp>
        <p:sp>
          <p:nvSpPr>
            <p:cNvPr id="40" name="TextBox 40"/>
            <p:cNvSpPr txBox="1"/>
            <p:nvPr/>
          </p:nvSpPr>
          <p:spPr>
            <a:xfrm>
              <a:off x="1756982" y="231148"/>
              <a:ext cx="5997445" cy="647729"/>
            </a:xfrm>
            <a:prstGeom prst="rect">
              <a:avLst/>
            </a:prstGeom>
          </p:spPr>
          <p:txBody>
            <a:bodyPr lIns="0" tIns="0" rIns="0" bIns="0" rtlCol="0" anchor="t">
              <a:spAutoFit/>
            </a:bodyPr>
            <a:lstStyle/>
            <a:p>
              <a:pPr algn="l">
                <a:lnSpc>
                  <a:spcPts val="3840"/>
                </a:lnSpc>
              </a:pPr>
              <a:r>
                <a:rPr lang="en-US" sz="3200" b="1">
                  <a:solidFill>
                    <a:srgbClr val="000000"/>
                  </a:solidFill>
                  <a:latin typeface="Open Sans Bold"/>
                  <a:ea typeface="Open Sans Bold"/>
                  <a:cs typeface="Open Sans Bold"/>
                  <a:sym typeface="Open Sans Bold"/>
                </a:rPr>
                <a:t>735</a:t>
              </a:r>
            </a:p>
          </p:txBody>
        </p:sp>
        <p:sp>
          <p:nvSpPr>
            <p:cNvPr id="41" name="TextBox 41"/>
            <p:cNvSpPr txBox="1"/>
            <p:nvPr/>
          </p:nvSpPr>
          <p:spPr>
            <a:xfrm>
              <a:off x="1756982" y="1078247"/>
              <a:ext cx="5997445" cy="1188325"/>
            </a:xfrm>
            <a:prstGeom prst="rect">
              <a:avLst/>
            </a:prstGeom>
          </p:spPr>
          <p:txBody>
            <a:bodyPr lIns="0" tIns="0" rIns="0" bIns="0" rtlCol="0" anchor="t">
              <a:spAutoFit/>
            </a:bodyPr>
            <a:lstStyle/>
            <a:p>
              <a:pPr algn="l">
                <a:lnSpc>
                  <a:spcPts val="3640"/>
                </a:lnSpc>
                <a:spcBef>
                  <a:spcPct val="0"/>
                </a:spcBef>
              </a:pPr>
              <a:r>
                <a:rPr lang="en-US" sz="2600">
                  <a:solidFill>
                    <a:srgbClr val="000000"/>
                  </a:solidFill>
                  <a:latin typeface="Open Sans"/>
                  <a:ea typeface="Open Sans"/>
                  <a:cs typeface="Open Sans"/>
                  <a:sym typeface="Open Sans"/>
                </a:rPr>
                <a:t>national member organizations</a:t>
              </a:r>
            </a:p>
          </p:txBody>
        </p:sp>
        <p:sp>
          <p:nvSpPr>
            <p:cNvPr id="42" name="Freeform 42"/>
            <p:cNvSpPr/>
            <p:nvPr/>
          </p:nvSpPr>
          <p:spPr>
            <a:xfrm>
              <a:off x="314344" y="907956"/>
              <a:ext cx="696513" cy="696513"/>
            </a:xfrm>
            <a:custGeom>
              <a:avLst/>
              <a:gdLst/>
              <a:ahLst/>
              <a:cxnLst/>
              <a:rect l="l" t="t" r="r" b="b"/>
              <a:pathLst>
                <a:path w="696513" h="696513">
                  <a:moveTo>
                    <a:pt x="0" y="0"/>
                  </a:moveTo>
                  <a:lnTo>
                    <a:pt x="696513" y="0"/>
                  </a:lnTo>
                  <a:lnTo>
                    <a:pt x="696513" y="696513"/>
                  </a:lnTo>
                  <a:lnTo>
                    <a:pt x="0" y="696513"/>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CH"/>
            </a:p>
          </p:txBody>
        </p:sp>
      </p:grpSp>
      <p:grpSp>
        <p:nvGrpSpPr>
          <p:cNvPr id="43" name="Group 43"/>
          <p:cNvGrpSpPr/>
          <p:nvPr/>
        </p:nvGrpSpPr>
        <p:grpSpPr>
          <a:xfrm>
            <a:off x="10632601" y="7048580"/>
            <a:ext cx="5899326" cy="1873303"/>
            <a:chOff x="0" y="0"/>
            <a:chExt cx="1553732" cy="493380"/>
          </a:xfrm>
        </p:grpSpPr>
        <p:sp>
          <p:nvSpPr>
            <p:cNvPr id="44" name="Freeform 44"/>
            <p:cNvSpPr/>
            <p:nvPr/>
          </p:nvSpPr>
          <p:spPr>
            <a:xfrm>
              <a:off x="0" y="0"/>
              <a:ext cx="1553732" cy="493380"/>
            </a:xfrm>
            <a:custGeom>
              <a:avLst/>
              <a:gdLst/>
              <a:ahLst/>
              <a:cxnLst/>
              <a:rect l="l" t="t" r="r" b="b"/>
              <a:pathLst>
                <a:path w="1553732" h="493380">
                  <a:moveTo>
                    <a:pt x="26247" y="0"/>
                  </a:moveTo>
                  <a:lnTo>
                    <a:pt x="1527485" y="0"/>
                  </a:lnTo>
                  <a:cubicBezTo>
                    <a:pt x="1541981" y="0"/>
                    <a:pt x="1553732" y="11751"/>
                    <a:pt x="1553732" y="26247"/>
                  </a:cubicBezTo>
                  <a:lnTo>
                    <a:pt x="1553732" y="467134"/>
                  </a:lnTo>
                  <a:cubicBezTo>
                    <a:pt x="1553732" y="474095"/>
                    <a:pt x="1550967" y="480771"/>
                    <a:pt x="1546044" y="485693"/>
                  </a:cubicBezTo>
                  <a:cubicBezTo>
                    <a:pt x="1541122" y="490615"/>
                    <a:pt x="1534446" y="493380"/>
                    <a:pt x="1527485" y="493380"/>
                  </a:cubicBezTo>
                  <a:lnTo>
                    <a:pt x="26247" y="493380"/>
                  </a:lnTo>
                  <a:cubicBezTo>
                    <a:pt x="11751" y="493380"/>
                    <a:pt x="0" y="481629"/>
                    <a:pt x="0" y="467134"/>
                  </a:cubicBezTo>
                  <a:lnTo>
                    <a:pt x="0" y="26247"/>
                  </a:lnTo>
                  <a:cubicBezTo>
                    <a:pt x="0" y="11751"/>
                    <a:pt x="11751" y="0"/>
                    <a:pt x="26247" y="0"/>
                  </a:cubicBezTo>
                  <a:close/>
                </a:path>
              </a:pathLst>
            </a:custGeom>
            <a:solidFill>
              <a:srgbClr val="FFFFFF"/>
            </a:solidFill>
          </p:spPr>
          <p:txBody>
            <a:bodyPr/>
            <a:lstStyle/>
            <a:p>
              <a:endParaRPr lang="en-CH"/>
            </a:p>
          </p:txBody>
        </p:sp>
        <p:sp>
          <p:nvSpPr>
            <p:cNvPr id="45" name="TextBox 45"/>
            <p:cNvSpPr txBox="1"/>
            <p:nvPr/>
          </p:nvSpPr>
          <p:spPr>
            <a:xfrm>
              <a:off x="0" y="9525"/>
              <a:ext cx="1553732" cy="483855"/>
            </a:xfrm>
            <a:prstGeom prst="rect">
              <a:avLst/>
            </a:prstGeom>
          </p:spPr>
          <p:txBody>
            <a:bodyPr lIns="50800" tIns="50800" rIns="50800" bIns="50800" rtlCol="0" anchor="ctr"/>
            <a:lstStyle/>
            <a:p>
              <a:pPr algn="ctr">
                <a:lnSpc>
                  <a:spcPts val="2160"/>
                </a:lnSpc>
              </a:pPr>
              <a:endParaRPr/>
            </a:p>
          </p:txBody>
        </p:sp>
      </p:grpSp>
      <p:sp>
        <p:nvSpPr>
          <p:cNvPr id="46" name="Freeform 46"/>
          <p:cNvSpPr/>
          <p:nvPr/>
        </p:nvSpPr>
        <p:spPr>
          <a:xfrm rot="-5400000">
            <a:off x="10140547" y="7479310"/>
            <a:ext cx="1524436" cy="1011844"/>
          </a:xfrm>
          <a:custGeom>
            <a:avLst/>
            <a:gdLst/>
            <a:ahLst/>
            <a:cxnLst/>
            <a:rect l="l" t="t" r="r" b="b"/>
            <a:pathLst>
              <a:path w="1524436" h="1011844">
                <a:moveTo>
                  <a:pt x="0" y="0"/>
                </a:moveTo>
                <a:lnTo>
                  <a:pt x="1524436" y="0"/>
                </a:lnTo>
                <a:lnTo>
                  <a:pt x="1524436" y="1011844"/>
                </a:lnTo>
                <a:lnTo>
                  <a:pt x="0" y="1011844"/>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CH"/>
          </a:p>
        </p:txBody>
      </p:sp>
      <p:sp>
        <p:nvSpPr>
          <p:cNvPr id="47" name="TextBox 47"/>
          <p:cNvSpPr txBox="1"/>
          <p:nvPr/>
        </p:nvSpPr>
        <p:spPr>
          <a:xfrm>
            <a:off x="11713487" y="7392797"/>
            <a:ext cx="4498084" cy="400098"/>
          </a:xfrm>
          <a:prstGeom prst="rect">
            <a:avLst/>
          </a:prstGeom>
        </p:spPr>
        <p:txBody>
          <a:bodyPr lIns="0" tIns="0" rIns="0" bIns="0" rtlCol="0" anchor="t">
            <a:spAutoFit/>
          </a:bodyPr>
          <a:lstStyle/>
          <a:p>
            <a:pPr algn="l">
              <a:lnSpc>
                <a:spcPts val="3120"/>
              </a:lnSpc>
            </a:pPr>
            <a:r>
              <a:rPr lang="en-US" sz="2600" b="1">
                <a:solidFill>
                  <a:srgbClr val="000000"/>
                </a:solidFill>
                <a:latin typeface="Open Sans Bold"/>
                <a:ea typeface="Open Sans Bold"/>
                <a:cs typeface="Open Sans Bold"/>
                <a:sym typeface="Open Sans Bold"/>
              </a:rPr>
              <a:t>Partnership</a:t>
            </a:r>
          </a:p>
        </p:txBody>
      </p:sp>
      <p:sp>
        <p:nvSpPr>
          <p:cNvPr id="48" name="TextBox 48"/>
          <p:cNvSpPr txBox="1"/>
          <p:nvPr/>
        </p:nvSpPr>
        <p:spPr>
          <a:xfrm>
            <a:off x="11713487" y="7956724"/>
            <a:ext cx="4498084" cy="611418"/>
          </a:xfrm>
          <a:prstGeom prst="rect">
            <a:avLst/>
          </a:prstGeom>
        </p:spPr>
        <p:txBody>
          <a:bodyPr lIns="0" tIns="0" rIns="0" bIns="0" rtlCol="0" anchor="t">
            <a:spAutoFit/>
          </a:bodyPr>
          <a:lstStyle/>
          <a:p>
            <a:pPr algn="l">
              <a:lnSpc>
                <a:spcPts val="2520"/>
              </a:lnSpc>
              <a:spcBef>
                <a:spcPct val="0"/>
              </a:spcBef>
            </a:pPr>
            <a:r>
              <a:rPr lang="en-US" sz="1800">
                <a:solidFill>
                  <a:srgbClr val="000000"/>
                </a:solidFill>
                <a:latin typeface="Open Sans"/>
                <a:ea typeface="Open Sans"/>
                <a:cs typeface="Open Sans"/>
                <a:sym typeface="Open Sans"/>
              </a:rPr>
              <a:t>collaborates with like-minded partners to advance the health professions and UHC</a:t>
            </a:r>
          </a:p>
        </p:txBody>
      </p:sp>
      <p:sp>
        <p:nvSpPr>
          <p:cNvPr id="49" name="Freeform 49"/>
          <p:cNvSpPr/>
          <p:nvPr/>
        </p:nvSpPr>
        <p:spPr>
          <a:xfrm>
            <a:off x="10602741" y="7704990"/>
            <a:ext cx="560485" cy="560485"/>
          </a:xfrm>
          <a:custGeom>
            <a:avLst/>
            <a:gdLst/>
            <a:ahLst/>
            <a:cxnLst/>
            <a:rect l="l" t="t" r="r" b="b"/>
            <a:pathLst>
              <a:path w="560485" h="560485">
                <a:moveTo>
                  <a:pt x="0" y="0"/>
                </a:moveTo>
                <a:lnTo>
                  <a:pt x="560485" y="0"/>
                </a:lnTo>
                <a:lnTo>
                  <a:pt x="560485" y="560484"/>
                </a:lnTo>
                <a:lnTo>
                  <a:pt x="0" y="560484"/>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CH"/>
          </a:p>
        </p:txBody>
      </p:sp>
      <p:sp>
        <p:nvSpPr>
          <p:cNvPr id="50" name="Freeform 50"/>
          <p:cNvSpPr/>
          <p:nvPr/>
        </p:nvSpPr>
        <p:spPr>
          <a:xfrm>
            <a:off x="5325779" y="9425027"/>
            <a:ext cx="7636442" cy="861973"/>
          </a:xfrm>
          <a:custGeom>
            <a:avLst/>
            <a:gdLst/>
            <a:ahLst/>
            <a:cxnLst/>
            <a:rect l="l" t="t" r="r" b="b"/>
            <a:pathLst>
              <a:path w="7636442" h="861973">
                <a:moveTo>
                  <a:pt x="0" y="0"/>
                </a:moveTo>
                <a:lnTo>
                  <a:pt x="7636442" y="0"/>
                </a:lnTo>
                <a:lnTo>
                  <a:pt x="7636442" y="861973"/>
                </a:lnTo>
                <a:lnTo>
                  <a:pt x="0" y="861973"/>
                </a:lnTo>
                <a:lnTo>
                  <a:pt x="0" y="0"/>
                </a:lnTo>
                <a:close/>
              </a:path>
            </a:pathLst>
          </a:custGeom>
          <a:blipFill>
            <a:blip r:embed="rId27"/>
            <a:stretch>
              <a:fillRect/>
            </a:stretch>
          </a:blipFill>
        </p:spPr>
        <p:txBody>
          <a:bodyPr/>
          <a:lstStyle/>
          <a:p>
            <a:endParaRPr lang="en-CH"/>
          </a:p>
        </p:txBody>
      </p:sp>
      <p:pic>
        <p:nvPicPr>
          <p:cNvPr id="53" name="Picture 52">
            <a:extLst>
              <a:ext uri="{FF2B5EF4-FFF2-40B4-BE49-F238E27FC236}">
                <a16:creationId xmlns:a16="http://schemas.microsoft.com/office/drawing/2014/main" id="{FA7CFE28-826F-86F4-E738-6E828794AF36}"/>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34669" y="190500"/>
            <a:ext cx="3880131" cy="9837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sp>
        <p:nvSpPr>
          <p:cNvPr id="2" name="Freeform 2"/>
          <p:cNvSpPr/>
          <p:nvPr/>
        </p:nvSpPr>
        <p:spPr>
          <a:xfrm rot="5400000">
            <a:off x="1383043" y="4199312"/>
            <a:ext cx="782411" cy="2284412"/>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3" name="Freeform 3"/>
          <p:cNvSpPr/>
          <p:nvPr/>
        </p:nvSpPr>
        <p:spPr>
          <a:xfrm rot="5400000">
            <a:off x="4330944" y="4199312"/>
            <a:ext cx="782411" cy="2284412"/>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4" name="Freeform 4"/>
          <p:cNvSpPr/>
          <p:nvPr/>
        </p:nvSpPr>
        <p:spPr>
          <a:xfrm rot="-5400000">
            <a:off x="1383043" y="7910728"/>
            <a:ext cx="782411" cy="2284412"/>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5" name="Freeform 5"/>
          <p:cNvSpPr/>
          <p:nvPr/>
        </p:nvSpPr>
        <p:spPr>
          <a:xfrm rot="-5400000">
            <a:off x="4330944" y="7910728"/>
            <a:ext cx="782411" cy="2284412"/>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6" name="Freeform 6"/>
          <p:cNvSpPr/>
          <p:nvPr/>
        </p:nvSpPr>
        <p:spPr>
          <a:xfrm rot="-5400000">
            <a:off x="7278844" y="7910728"/>
            <a:ext cx="782411" cy="2284412"/>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7" name="Freeform 7"/>
          <p:cNvSpPr/>
          <p:nvPr/>
        </p:nvSpPr>
        <p:spPr>
          <a:xfrm rot="-5400000">
            <a:off x="10226745" y="7910728"/>
            <a:ext cx="782411" cy="2284412"/>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8" name="Freeform 8"/>
          <p:cNvSpPr/>
          <p:nvPr/>
        </p:nvSpPr>
        <p:spPr>
          <a:xfrm rot="-5400000">
            <a:off x="13174645" y="7910728"/>
            <a:ext cx="782411" cy="2284412"/>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9" name="Freeform 9"/>
          <p:cNvSpPr/>
          <p:nvPr/>
        </p:nvSpPr>
        <p:spPr>
          <a:xfrm rot="-5400000">
            <a:off x="16122546" y="7910728"/>
            <a:ext cx="782411" cy="2284412"/>
          </a:xfrm>
          <a:custGeom>
            <a:avLst/>
            <a:gdLst/>
            <a:ahLst/>
            <a:cxnLst/>
            <a:rect l="l" t="t" r="r" b="b"/>
            <a:pathLst>
              <a:path w="782411" h="2284412">
                <a:moveTo>
                  <a:pt x="0" y="0"/>
                </a:moveTo>
                <a:lnTo>
                  <a:pt x="782411" y="0"/>
                </a:lnTo>
                <a:lnTo>
                  <a:pt x="782411" y="2284413"/>
                </a:lnTo>
                <a:lnTo>
                  <a:pt x="0" y="22844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grpSp>
        <p:nvGrpSpPr>
          <p:cNvPr id="10" name="Group 10"/>
          <p:cNvGrpSpPr/>
          <p:nvPr/>
        </p:nvGrpSpPr>
        <p:grpSpPr>
          <a:xfrm>
            <a:off x="632042" y="5341518"/>
            <a:ext cx="2284412" cy="3711416"/>
            <a:chOff x="0" y="0"/>
            <a:chExt cx="601656" cy="977492"/>
          </a:xfrm>
        </p:grpSpPr>
        <p:sp>
          <p:nvSpPr>
            <p:cNvPr id="11" name="Freeform 11"/>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n-CH"/>
            </a:p>
          </p:txBody>
        </p:sp>
        <p:sp>
          <p:nvSpPr>
            <p:cNvPr id="12" name="TextBox 12"/>
            <p:cNvSpPr txBox="1"/>
            <p:nvPr/>
          </p:nvSpPr>
          <p:spPr>
            <a:xfrm>
              <a:off x="0" y="9525"/>
              <a:ext cx="601656" cy="967967"/>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3579943" y="5341518"/>
            <a:ext cx="2284412" cy="3711416"/>
            <a:chOff x="0" y="0"/>
            <a:chExt cx="601656" cy="977492"/>
          </a:xfrm>
        </p:grpSpPr>
        <p:sp>
          <p:nvSpPr>
            <p:cNvPr id="14" name="Freeform 14"/>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n-CH"/>
            </a:p>
          </p:txBody>
        </p:sp>
        <p:sp>
          <p:nvSpPr>
            <p:cNvPr id="15" name="TextBox 15"/>
            <p:cNvSpPr txBox="1"/>
            <p:nvPr/>
          </p:nvSpPr>
          <p:spPr>
            <a:xfrm>
              <a:off x="0" y="9525"/>
              <a:ext cx="601656" cy="967967"/>
            </a:xfrm>
            <a:prstGeom prst="rect">
              <a:avLst/>
            </a:prstGeom>
          </p:spPr>
          <p:txBody>
            <a:bodyPr lIns="50800" tIns="50800" rIns="50800" bIns="50800" rtlCol="0" anchor="ctr"/>
            <a:lstStyle/>
            <a:p>
              <a:pPr algn="ctr">
                <a:lnSpc>
                  <a:spcPts val="2160"/>
                </a:lnSpc>
              </a:pPr>
              <a:endParaRPr/>
            </a:p>
          </p:txBody>
        </p:sp>
      </p:grpSp>
      <p:sp>
        <p:nvSpPr>
          <p:cNvPr id="16" name="Freeform 16"/>
          <p:cNvSpPr/>
          <p:nvPr/>
        </p:nvSpPr>
        <p:spPr>
          <a:xfrm rot="5400000">
            <a:off x="7278844" y="4199312"/>
            <a:ext cx="782411" cy="2284412"/>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17" name="Freeform 17"/>
          <p:cNvSpPr/>
          <p:nvPr/>
        </p:nvSpPr>
        <p:spPr>
          <a:xfrm rot="5400000">
            <a:off x="10226745" y="4199312"/>
            <a:ext cx="782411" cy="2284412"/>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18" name="Freeform 18"/>
          <p:cNvSpPr/>
          <p:nvPr/>
        </p:nvSpPr>
        <p:spPr>
          <a:xfrm rot="5400000">
            <a:off x="13174645" y="4199312"/>
            <a:ext cx="782411" cy="2284412"/>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19" name="Freeform 19"/>
          <p:cNvSpPr/>
          <p:nvPr/>
        </p:nvSpPr>
        <p:spPr>
          <a:xfrm rot="5400000">
            <a:off x="16122546" y="4199312"/>
            <a:ext cx="782411" cy="2284412"/>
          </a:xfrm>
          <a:custGeom>
            <a:avLst/>
            <a:gdLst/>
            <a:ahLst/>
            <a:cxnLst/>
            <a:rect l="l" t="t" r="r" b="b"/>
            <a:pathLst>
              <a:path w="782411" h="2284412">
                <a:moveTo>
                  <a:pt x="0" y="0"/>
                </a:moveTo>
                <a:lnTo>
                  <a:pt x="782411" y="0"/>
                </a:lnTo>
                <a:lnTo>
                  <a:pt x="782411" y="2284412"/>
                </a:lnTo>
                <a:lnTo>
                  <a:pt x="0" y="22844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grpSp>
        <p:nvGrpSpPr>
          <p:cNvPr id="20" name="Group 20"/>
          <p:cNvGrpSpPr/>
          <p:nvPr/>
        </p:nvGrpSpPr>
        <p:grpSpPr>
          <a:xfrm>
            <a:off x="6527844" y="5341518"/>
            <a:ext cx="2284412" cy="3711416"/>
            <a:chOff x="0" y="0"/>
            <a:chExt cx="601656" cy="977492"/>
          </a:xfrm>
        </p:grpSpPr>
        <p:sp>
          <p:nvSpPr>
            <p:cNvPr id="21" name="Freeform 21"/>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n-CH"/>
            </a:p>
          </p:txBody>
        </p:sp>
        <p:sp>
          <p:nvSpPr>
            <p:cNvPr id="22" name="TextBox 22"/>
            <p:cNvSpPr txBox="1"/>
            <p:nvPr/>
          </p:nvSpPr>
          <p:spPr>
            <a:xfrm>
              <a:off x="0" y="9525"/>
              <a:ext cx="601656" cy="967967"/>
            </a:xfrm>
            <a:prstGeom prst="rect">
              <a:avLst/>
            </a:prstGeom>
          </p:spPr>
          <p:txBody>
            <a:bodyPr lIns="50800" tIns="50800" rIns="50800" bIns="50800" rtlCol="0" anchor="ctr"/>
            <a:lstStyle/>
            <a:p>
              <a:pPr algn="ctr">
                <a:lnSpc>
                  <a:spcPts val="2160"/>
                </a:lnSpc>
              </a:pPr>
              <a:endParaRPr/>
            </a:p>
          </p:txBody>
        </p:sp>
      </p:grpSp>
      <p:grpSp>
        <p:nvGrpSpPr>
          <p:cNvPr id="23" name="Group 23"/>
          <p:cNvGrpSpPr/>
          <p:nvPr/>
        </p:nvGrpSpPr>
        <p:grpSpPr>
          <a:xfrm>
            <a:off x="9475744" y="5341518"/>
            <a:ext cx="2284412" cy="3711416"/>
            <a:chOff x="0" y="0"/>
            <a:chExt cx="601656" cy="977492"/>
          </a:xfrm>
        </p:grpSpPr>
        <p:sp>
          <p:nvSpPr>
            <p:cNvPr id="24" name="Freeform 24"/>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n-CH"/>
            </a:p>
          </p:txBody>
        </p:sp>
        <p:sp>
          <p:nvSpPr>
            <p:cNvPr id="25" name="TextBox 25"/>
            <p:cNvSpPr txBox="1"/>
            <p:nvPr/>
          </p:nvSpPr>
          <p:spPr>
            <a:xfrm>
              <a:off x="0" y="9525"/>
              <a:ext cx="601656" cy="967967"/>
            </a:xfrm>
            <a:prstGeom prst="rect">
              <a:avLst/>
            </a:prstGeom>
          </p:spPr>
          <p:txBody>
            <a:bodyPr lIns="50800" tIns="50800" rIns="50800" bIns="50800" rtlCol="0" anchor="ctr"/>
            <a:lstStyle/>
            <a:p>
              <a:pPr algn="ctr">
                <a:lnSpc>
                  <a:spcPts val="2160"/>
                </a:lnSpc>
              </a:pPr>
              <a:endParaRPr/>
            </a:p>
          </p:txBody>
        </p:sp>
      </p:grpSp>
      <p:grpSp>
        <p:nvGrpSpPr>
          <p:cNvPr id="26" name="Group 26"/>
          <p:cNvGrpSpPr/>
          <p:nvPr/>
        </p:nvGrpSpPr>
        <p:grpSpPr>
          <a:xfrm>
            <a:off x="12423645" y="5341518"/>
            <a:ext cx="2284412" cy="3711416"/>
            <a:chOff x="0" y="0"/>
            <a:chExt cx="601656" cy="977492"/>
          </a:xfrm>
        </p:grpSpPr>
        <p:sp>
          <p:nvSpPr>
            <p:cNvPr id="27" name="Freeform 27"/>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n-CH"/>
            </a:p>
          </p:txBody>
        </p:sp>
        <p:sp>
          <p:nvSpPr>
            <p:cNvPr id="28" name="TextBox 28"/>
            <p:cNvSpPr txBox="1"/>
            <p:nvPr/>
          </p:nvSpPr>
          <p:spPr>
            <a:xfrm>
              <a:off x="0" y="9525"/>
              <a:ext cx="601656" cy="967967"/>
            </a:xfrm>
            <a:prstGeom prst="rect">
              <a:avLst/>
            </a:prstGeom>
          </p:spPr>
          <p:txBody>
            <a:bodyPr lIns="50800" tIns="50800" rIns="50800" bIns="50800" rtlCol="0" anchor="ctr"/>
            <a:lstStyle/>
            <a:p>
              <a:pPr algn="ctr">
                <a:lnSpc>
                  <a:spcPts val="2160"/>
                </a:lnSpc>
              </a:pPr>
              <a:endParaRPr/>
            </a:p>
          </p:txBody>
        </p:sp>
      </p:grpSp>
      <p:grpSp>
        <p:nvGrpSpPr>
          <p:cNvPr id="29" name="Group 29"/>
          <p:cNvGrpSpPr/>
          <p:nvPr/>
        </p:nvGrpSpPr>
        <p:grpSpPr>
          <a:xfrm>
            <a:off x="15371545" y="5341518"/>
            <a:ext cx="2284412" cy="3711416"/>
            <a:chOff x="0" y="0"/>
            <a:chExt cx="601656" cy="977492"/>
          </a:xfrm>
        </p:grpSpPr>
        <p:sp>
          <p:nvSpPr>
            <p:cNvPr id="30" name="Freeform 30"/>
            <p:cNvSpPr/>
            <p:nvPr/>
          </p:nvSpPr>
          <p:spPr>
            <a:xfrm>
              <a:off x="0" y="0"/>
              <a:ext cx="601656" cy="977492"/>
            </a:xfrm>
            <a:custGeom>
              <a:avLst/>
              <a:gdLst/>
              <a:ahLst/>
              <a:cxnLst/>
              <a:rect l="l" t="t" r="r" b="b"/>
              <a:pathLst>
                <a:path w="601656" h="977492">
                  <a:moveTo>
                    <a:pt x="67780" y="0"/>
                  </a:moveTo>
                  <a:lnTo>
                    <a:pt x="533876" y="0"/>
                  </a:lnTo>
                  <a:cubicBezTo>
                    <a:pt x="571310" y="0"/>
                    <a:pt x="601656" y="30346"/>
                    <a:pt x="601656" y="67780"/>
                  </a:cubicBezTo>
                  <a:lnTo>
                    <a:pt x="601656" y="909712"/>
                  </a:lnTo>
                  <a:cubicBezTo>
                    <a:pt x="601656" y="927688"/>
                    <a:pt x="594515" y="944929"/>
                    <a:pt x="581803" y="957640"/>
                  </a:cubicBezTo>
                  <a:cubicBezTo>
                    <a:pt x="569092" y="970351"/>
                    <a:pt x="551852" y="977492"/>
                    <a:pt x="533876" y="977492"/>
                  </a:cubicBezTo>
                  <a:lnTo>
                    <a:pt x="67780" y="977492"/>
                  </a:lnTo>
                  <a:cubicBezTo>
                    <a:pt x="30346" y="977492"/>
                    <a:pt x="0" y="947146"/>
                    <a:pt x="0" y="909712"/>
                  </a:cubicBezTo>
                  <a:lnTo>
                    <a:pt x="0" y="67780"/>
                  </a:lnTo>
                  <a:cubicBezTo>
                    <a:pt x="0" y="30346"/>
                    <a:pt x="30346" y="0"/>
                    <a:pt x="67780" y="0"/>
                  </a:cubicBezTo>
                  <a:close/>
                </a:path>
              </a:pathLst>
            </a:custGeom>
            <a:solidFill>
              <a:srgbClr val="FFFFFF"/>
            </a:solidFill>
          </p:spPr>
          <p:txBody>
            <a:bodyPr/>
            <a:lstStyle/>
            <a:p>
              <a:endParaRPr lang="en-CH"/>
            </a:p>
          </p:txBody>
        </p:sp>
        <p:sp>
          <p:nvSpPr>
            <p:cNvPr id="31" name="TextBox 31"/>
            <p:cNvSpPr txBox="1"/>
            <p:nvPr/>
          </p:nvSpPr>
          <p:spPr>
            <a:xfrm>
              <a:off x="0" y="9525"/>
              <a:ext cx="601656" cy="967967"/>
            </a:xfrm>
            <a:prstGeom prst="rect">
              <a:avLst/>
            </a:prstGeom>
          </p:spPr>
          <p:txBody>
            <a:bodyPr lIns="50800" tIns="50800" rIns="50800" bIns="50800" rtlCol="0" anchor="ctr"/>
            <a:lstStyle/>
            <a:p>
              <a:pPr algn="ctr">
                <a:lnSpc>
                  <a:spcPts val="2160"/>
                </a:lnSpc>
              </a:pPr>
              <a:endParaRPr/>
            </a:p>
          </p:txBody>
        </p:sp>
      </p:grpSp>
      <p:grpSp>
        <p:nvGrpSpPr>
          <p:cNvPr id="32" name="Group 32"/>
          <p:cNvGrpSpPr/>
          <p:nvPr/>
        </p:nvGrpSpPr>
        <p:grpSpPr>
          <a:xfrm>
            <a:off x="0" y="3223375"/>
            <a:ext cx="18288000" cy="609600"/>
            <a:chOff x="0" y="0"/>
            <a:chExt cx="4816593" cy="160553"/>
          </a:xfrm>
        </p:grpSpPr>
        <p:sp>
          <p:nvSpPr>
            <p:cNvPr id="33" name="Freeform 33"/>
            <p:cNvSpPr/>
            <p:nvPr/>
          </p:nvSpPr>
          <p:spPr>
            <a:xfrm>
              <a:off x="0" y="0"/>
              <a:ext cx="4816592" cy="160553"/>
            </a:xfrm>
            <a:custGeom>
              <a:avLst/>
              <a:gdLst/>
              <a:ahLst/>
              <a:cxnLst/>
              <a:rect l="l" t="t" r="r" b="b"/>
              <a:pathLst>
                <a:path w="4816592" h="160553">
                  <a:moveTo>
                    <a:pt x="0" y="0"/>
                  </a:moveTo>
                  <a:lnTo>
                    <a:pt x="4816592" y="0"/>
                  </a:lnTo>
                  <a:lnTo>
                    <a:pt x="4816592" y="160553"/>
                  </a:lnTo>
                  <a:lnTo>
                    <a:pt x="0" y="160553"/>
                  </a:lnTo>
                  <a:close/>
                </a:path>
              </a:pathLst>
            </a:custGeom>
            <a:solidFill>
              <a:srgbClr val="C6C8CC"/>
            </a:solidFill>
          </p:spPr>
          <p:txBody>
            <a:bodyPr/>
            <a:lstStyle/>
            <a:p>
              <a:endParaRPr lang="en-CH"/>
            </a:p>
          </p:txBody>
        </p:sp>
        <p:sp>
          <p:nvSpPr>
            <p:cNvPr id="34" name="TextBox 34"/>
            <p:cNvSpPr txBox="1"/>
            <p:nvPr/>
          </p:nvSpPr>
          <p:spPr>
            <a:xfrm>
              <a:off x="0" y="9525"/>
              <a:ext cx="4816593" cy="151028"/>
            </a:xfrm>
            <a:prstGeom prst="rect">
              <a:avLst/>
            </a:prstGeom>
          </p:spPr>
          <p:txBody>
            <a:bodyPr lIns="50800" tIns="50800" rIns="50800" bIns="50800" rtlCol="0" anchor="ctr"/>
            <a:lstStyle/>
            <a:p>
              <a:pPr algn="ctr">
                <a:lnSpc>
                  <a:spcPts val="2160"/>
                </a:lnSpc>
              </a:pPr>
              <a:endParaRPr/>
            </a:p>
          </p:txBody>
        </p:sp>
      </p:grpSp>
      <p:sp>
        <p:nvSpPr>
          <p:cNvPr id="35" name="Freeform 35"/>
          <p:cNvSpPr/>
          <p:nvPr/>
        </p:nvSpPr>
        <p:spPr>
          <a:xfrm>
            <a:off x="1028700" y="2643950"/>
            <a:ext cx="1491097" cy="3603860"/>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H"/>
          </a:p>
        </p:txBody>
      </p:sp>
      <p:sp>
        <p:nvSpPr>
          <p:cNvPr id="36" name="Freeform 36"/>
          <p:cNvSpPr/>
          <p:nvPr/>
        </p:nvSpPr>
        <p:spPr>
          <a:xfrm>
            <a:off x="3976601" y="2643950"/>
            <a:ext cx="1491097" cy="3603860"/>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H"/>
          </a:p>
        </p:txBody>
      </p:sp>
      <p:sp>
        <p:nvSpPr>
          <p:cNvPr id="37" name="Freeform 37"/>
          <p:cNvSpPr/>
          <p:nvPr/>
        </p:nvSpPr>
        <p:spPr>
          <a:xfrm>
            <a:off x="6924501" y="2643950"/>
            <a:ext cx="1491097" cy="3603860"/>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H"/>
          </a:p>
        </p:txBody>
      </p:sp>
      <p:sp>
        <p:nvSpPr>
          <p:cNvPr id="38" name="Freeform 38"/>
          <p:cNvSpPr/>
          <p:nvPr/>
        </p:nvSpPr>
        <p:spPr>
          <a:xfrm>
            <a:off x="9872402" y="2643950"/>
            <a:ext cx="1491097" cy="3603860"/>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H"/>
          </a:p>
        </p:txBody>
      </p:sp>
      <p:sp>
        <p:nvSpPr>
          <p:cNvPr id="39" name="Freeform 39"/>
          <p:cNvSpPr/>
          <p:nvPr/>
        </p:nvSpPr>
        <p:spPr>
          <a:xfrm>
            <a:off x="12820302" y="2643950"/>
            <a:ext cx="1491097" cy="3603860"/>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CH"/>
          </a:p>
        </p:txBody>
      </p:sp>
      <p:sp>
        <p:nvSpPr>
          <p:cNvPr id="40" name="Freeform 40"/>
          <p:cNvSpPr/>
          <p:nvPr/>
        </p:nvSpPr>
        <p:spPr>
          <a:xfrm>
            <a:off x="15768203" y="2643950"/>
            <a:ext cx="1491097" cy="3603860"/>
          </a:xfrm>
          <a:custGeom>
            <a:avLst/>
            <a:gdLst/>
            <a:ahLst/>
            <a:cxnLst/>
            <a:rect l="l" t="t" r="r" b="b"/>
            <a:pathLst>
              <a:path w="1491097" h="3603860">
                <a:moveTo>
                  <a:pt x="0" y="0"/>
                </a:moveTo>
                <a:lnTo>
                  <a:pt x="1491097" y="0"/>
                </a:lnTo>
                <a:lnTo>
                  <a:pt x="1491097" y="3603860"/>
                </a:lnTo>
                <a:lnTo>
                  <a:pt x="0" y="360386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CH"/>
          </a:p>
        </p:txBody>
      </p:sp>
      <p:sp>
        <p:nvSpPr>
          <p:cNvPr id="41" name="Freeform 41"/>
          <p:cNvSpPr/>
          <p:nvPr/>
        </p:nvSpPr>
        <p:spPr>
          <a:xfrm>
            <a:off x="7363173" y="3128125"/>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CH"/>
          </a:p>
        </p:txBody>
      </p:sp>
      <p:sp>
        <p:nvSpPr>
          <p:cNvPr id="42" name="Freeform 42"/>
          <p:cNvSpPr/>
          <p:nvPr/>
        </p:nvSpPr>
        <p:spPr>
          <a:xfrm>
            <a:off x="4419426" y="3121285"/>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CH"/>
          </a:p>
        </p:txBody>
      </p:sp>
      <p:sp>
        <p:nvSpPr>
          <p:cNvPr id="43" name="TextBox 43"/>
          <p:cNvSpPr txBox="1"/>
          <p:nvPr/>
        </p:nvSpPr>
        <p:spPr>
          <a:xfrm>
            <a:off x="2476500" y="1381457"/>
            <a:ext cx="13335000" cy="333375"/>
          </a:xfrm>
          <a:prstGeom prst="rect">
            <a:avLst/>
          </a:prstGeom>
        </p:spPr>
        <p:txBody>
          <a:bodyPr lIns="0" tIns="0" rIns="0" bIns="0" rtlCol="0" anchor="t">
            <a:spAutoFit/>
          </a:bodyPr>
          <a:lstStyle/>
          <a:p>
            <a:pPr algn="ctr">
              <a:lnSpc>
                <a:spcPts val="2640"/>
              </a:lnSpc>
              <a:spcBef>
                <a:spcPct val="0"/>
              </a:spcBef>
            </a:pPr>
            <a:r>
              <a:rPr lang="en-US" sz="2200">
                <a:solidFill>
                  <a:srgbClr val="000000"/>
                </a:solidFill>
                <a:latin typeface="Open Sans"/>
                <a:ea typeface="Open Sans"/>
                <a:cs typeface="Open Sans"/>
                <a:sym typeface="Open Sans"/>
              </a:rPr>
              <a:t>Leadership, outputs and partnerships</a:t>
            </a:r>
          </a:p>
        </p:txBody>
      </p:sp>
      <p:sp>
        <p:nvSpPr>
          <p:cNvPr id="44" name="TextBox 44"/>
          <p:cNvSpPr txBox="1"/>
          <p:nvPr/>
        </p:nvSpPr>
        <p:spPr>
          <a:xfrm>
            <a:off x="2476500" y="614260"/>
            <a:ext cx="13335000" cy="537797"/>
          </a:xfrm>
          <a:prstGeom prst="rect">
            <a:avLst/>
          </a:prstGeom>
        </p:spPr>
        <p:txBody>
          <a:bodyPr lIns="0" tIns="0" rIns="0" bIns="0" rtlCol="0" anchor="t">
            <a:spAutoFit/>
          </a:bodyPr>
          <a:lstStyle/>
          <a:p>
            <a:pPr algn="ctr">
              <a:lnSpc>
                <a:spcPts val="4480"/>
              </a:lnSpc>
              <a:spcBef>
                <a:spcPct val="0"/>
              </a:spcBef>
            </a:pPr>
            <a:r>
              <a:rPr lang="en-US" sz="3200" b="1">
                <a:solidFill>
                  <a:srgbClr val="000000"/>
                </a:solidFill>
                <a:latin typeface="Montserrat Semi-Bold"/>
                <a:ea typeface="Montserrat Semi-Bold"/>
                <a:cs typeface="Montserrat Semi-Bold"/>
                <a:sym typeface="Montserrat Semi-Bold"/>
              </a:rPr>
              <a:t>What we do</a:t>
            </a:r>
          </a:p>
        </p:txBody>
      </p:sp>
      <p:grpSp>
        <p:nvGrpSpPr>
          <p:cNvPr id="45" name="Group 45"/>
          <p:cNvGrpSpPr/>
          <p:nvPr/>
        </p:nvGrpSpPr>
        <p:grpSpPr>
          <a:xfrm>
            <a:off x="812627" y="6476410"/>
            <a:ext cx="1923244" cy="2066149"/>
            <a:chOff x="0" y="0"/>
            <a:chExt cx="2564325" cy="2754865"/>
          </a:xfrm>
        </p:grpSpPr>
        <p:sp>
          <p:nvSpPr>
            <p:cNvPr id="46" name="TextBox 46"/>
            <p:cNvSpPr txBox="1"/>
            <p:nvPr/>
          </p:nvSpPr>
          <p:spPr>
            <a:xfrm>
              <a:off x="0" y="9525"/>
              <a:ext cx="2564325" cy="701632"/>
            </a:xfrm>
            <a:prstGeom prst="rect">
              <a:avLst/>
            </a:prstGeom>
          </p:spPr>
          <p:txBody>
            <a:bodyPr lIns="0" tIns="0" rIns="0" bIns="0" rtlCol="0" anchor="t">
              <a:spAutoFit/>
            </a:bodyPr>
            <a:lstStyle/>
            <a:p>
              <a:pPr algn="ctr">
                <a:lnSpc>
                  <a:spcPts val="2160"/>
                </a:lnSpc>
              </a:pPr>
              <a:r>
                <a:rPr lang="en-US" sz="1800" b="1">
                  <a:solidFill>
                    <a:srgbClr val="000000"/>
                  </a:solidFill>
                  <a:latin typeface="Open Sans Bold"/>
                  <a:ea typeface="Open Sans Bold"/>
                  <a:cs typeface="Open Sans Bold"/>
                  <a:sym typeface="Open Sans Bold"/>
                </a:rPr>
                <a:t>Global health leadership</a:t>
              </a:r>
            </a:p>
          </p:txBody>
        </p:sp>
        <p:sp>
          <p:nvSpPr>
            <p:cNvPr id="47" name="TextBox 47"/>
            <p:cNvSpPr txBox="1"/>
            <p:nvPr/>
          </p:nvSpPr>
          <p:spPr>
            <a:xfrm>
              <a:off x="0" y="939121"/>
              <a:ext cx="2564325" cy="1815744"/>
            </a:xfrm>
            <a:prstGeom prst="rect">
              <a:avLst/>
            </a:prstGeom>
          </p:spPr>
          <p:txBody>
            <a:bodyPr lIns="0" tIns="0" rIns="0" bIns="0" rtlCol="0" anchor="t">
              <a:spAutoFit/>
            </a:bodyPr>
            <a:lstStyle/>
            <a:p>
              <a:pPr algn="ctr">
                <a:lnSpc>
                  <a:spcPts val="2240"/>
                </a:lnSpc>
                <a:spcBef>
                  <a:spcPct val="0"/>
                </a:spcBef>
              </a:pPr>
              <a:r>
                <a:rPr lang="en-US" sz="1600">
                  <a:solidFill>
                    <a:srgbClr val="000000"/>
                  </a:solidFill>
                  <a:latin typeface="Open Sans"/>
                  <a:ea typeface="Open Sans"/>
                  <a:cs typeface="Open Sans"/>
                  <a:sym typeface="Open Sans"/>
                </a:rPr>
                <a:t>Speak for the professions at leadership meetings of the global health community</a:t>
              </a:r>
            </a:p>
          </p:txBody>
        </p:sp>
      </p:grpSp>
      <p:grpSp>
        <p:nvGrpSpPr>
          <p:cNvPr id="48" name="Group 48"/>
          <p:cNvGrpSpPr/>
          <p:nvPr/>
        </p:nvGrpSpPr>
        <p:grpSpPr>
          <a:xfrm>
            <a:off x="3760527" y="6476410"/>
            <a:ext cx="1923244" cy="2066095"/>
            <a:chOff x="0" y="0"/>
            <a:chExt cx="2564325" cy="2754793"/>
          </a:xfrm>
        </p:grpSpPr>
        <p:sp>
          <p:nvSpPr>
            <p:cNvPr id="49" name="TextBox 49"/>
            <p:cNvSpPr txBox="1"/>
            <p:nvPr/>
          </p:nvSpPr>
          <p:spPr>
            <a:xfrm>
              <a:off x="0" y="9525"/>
              <a:ext cx="2564325" cy="701561"/>
            </a:xfrm>
            <a:prstGeom prst="rect">
              <a:avLst/>
            </a:prstGeom>
          </p:spPr>
          <p:txBody>
            <a:bodyPr lIns="0" tIns="0" rIns="0" bIns="0" rtlCol="0" anchor="t">
              <a:spAutoFit/>
            </a:bodyPr>
            <a:lstStyle/>
            <a:p>
              <a:pPr algn="ctr">
                <a:lnSpc>
                  <a:spcPts val="2160"/>
                </a:lnSpc>
              </a:pPr>
              <a:r>
                <a:rPr lang="en-US" sz="1800" b="1">
                  <a:solidFill>
                    <a:srgbClr val="000000"/>
                  </a:solidFill>
                  <a:latin typeface="Open Sans Bold"/>
                  <a:ea typeface="Open Sans Bold"/>
                  <a:cs typeface="Open Sans Bold"/>
                  <a:sym typeface="Open Sans Bold"/>
                </a:rPr>
                <a:t>WHO governance</a:t>
              </a:r>
            </a:p>
          </p:txBody>
        </p:sp>
        <p:sp>
          <p:nvSpPr>
            <p:cNvPr id="50" name="TextBox 50"/>
            <p:cNvSpPr txBox="1"/>
            <p:nvPr/>
          </p:nvSpPr>
          <p:spPr>
            <a:xfrm>
              <a:off x="0" y="939049"/>
              <a:ext cx="2564325" cy="1815744"/>
            </a:xfrm>
            <a:prstGeom prst="rect">
              <a:avLst/>
            </a:prstGeom>
          </p:spPr>
          <p:txBody>
            <a:bodyPr lIns="0" tIns="0" rIns="0" bIns="0" rtlCol="0" anchor="t">
              <a:spAutoFit/>
            </a:bodyPr>
            <a:lstStyle/>
            <a:p>
              <a:pPr algn="ctr">
                <a:lnSpc>
                  <a:spcPts val="2240"/>
                </a:lnSpc>
                <a:spcBef>
                  <a:spcPct val="0"/>
                </a:spcBef>
              </a:pPr>
              <a:r>
                <a:rPr lang="en-US" sz="1600">
                  <a:solidFill>
                    <a:srgbClr val="000000"/>
                  </a:solidFill>
                  <a:latin typeface="Open Sans"/>
                  <a:ea typeface="Open Sans"/>
                  <a:cs typeface="Open Sans"/>
                  <a:sym typeface="Open Sans"/>
                </a:rPr>
                <a:t>Joint WHPA statements to WHO governing bodies; side events at World Health Assembly</a:t>
              </a:r>
            </a:p>
          </p:txBody>
        </p:sp>
      </p:grpSp>
      <p:grpSp>
        <p:nvGrpSpPr>
          <p:cNvPr id="51" name="Group 51"/>
          <p:cNvGrpSpPr/>
          <p:nvPr/>
        </p:nvGrpSpPr>
        <p:grpSpPr>
          <a:xfrm>
            <a:off x="6708428" y="6476410"/>
            <a:ext cx="1923244" cy="2075641"/>
            <a:chOff x="0" y="0"/>
            <a:chExt cx="2564325" cy="2767522"/>
          </a:xfrm>
        </p:grpSpPr>
        <p:sp>
          <p:nvSpPr>
            <p:cNvPr id="52" name="TextBox 52"/>
            <p:cNvSpPr txBox="1"/>
            <p:nvPr/>
          </p:nvSpPr>
          <p:spPr>
            <a:xfrm>
              <a:off x="0" y="9525"/>
              <a:ext cx="2564325" cy="346018"/>
            </a:xfrm>
            <a:prstGeom prst="rect">
              <a:avLst/>
            </a:prstGeom>
          </p:spPr>
          <p:txBody>
            <a:bodyPr lIns="0" tIns="0" rIns="0" bIns="0" rtlCol="0" anchor="t">
              <a:spAutoFit/>
            </a:bodyPr>
            <a:lstStyle/>
            <a:p>
              <a:pPr algn="ctr">
                <a:lnSpc>
                  <a:spcPts val="2160"/>
                </a:lnSpc>
              </a:pPr>
              <a:r>
                <a:rPr lang="en-US" sz="1800" b="1">
                  <a:solidFill>
                    <a:srgbClr val="000000"/>
                  </a:solidFill>
                  <a:latin typeface="Open Sans Bold"/>
                  <a:ea typeface="Open Sans Bold"/>
                  <a:cs typeface="Open Sans Bold"/>
                  <a:sym typeface="Open Sans Bold"/>
                </a:rPr>
                <a:t>Advocacy</a:t>
              </a:r>
            </a:p>
          </p:txBody>
        </p:sp>
        <p:sp>
          <p:nvSpPr>
            <p:cNvPr id="53" name="TextBox 53"/>
            <p:cNvSpPr txBox="1"/>
            <p:nvPr/>
          </p:nvSpPr>
          <p:spPr>
            <a:xfrm>
              <a:off x="0" y="583507"/>
              <a:ext cx="2564325" cy="2184015"/>
            </a:xfrm>
            <a:prstGeom prst="rect">
              <a:avLst/>
            </a:prstGeom>
          </p:spPr>
          <p:txBody>
            <a:bodyPr lIns="0" tIns="0" rIns="0" bIns="0" rtlCol="0" anchor="t">
              <a:spAutoFit/>
            </a:bodyPr>
            <a:lstStyle/>
            <a:p>
              <a:pPr algn="ctr">
                <a:lnSpc>
                  <a:spcPts val="2240"/>
                </a:lnSpc>
                <a:spcBef>
                  <a:spcPct val="0"/>
                </a:spcBef>
              </a:pPr>
              <a:r>
                <a:rPr lang="en-US" sz="1600">
                  <a:solidFill>
                    <a:srgbClr val="000000"/>
                  </a:solidFill>
                  <a:latin typeface="Open Sans"/>
                  <a:ea typeface="Open Sans"/>
                  <a:cs typeface="Open Sans"/>
                  <a:sym typeface="Open Sans"/>
                </a:rPr>
                <a:t>Webinars, events, press releases, communications campaigns eg on health workforce issues</a:t>
              </a:r>
            </a:p>
          </p:txBody>
        </p:sp>
      </p:grpSp>
      <p:grpSp>
        <p:nvGrpSpPr>
          <p:cNvPr id="54" name="Group 54"/>
          <p:cNvGrpSpPr/>
          <p:nvPr/>
        </p:nvGrpSpPr>
        <p:grpSpPr>
          <a:xfrm>
            <a:off x="9656328" y="6476410"/>
            <a:ext cx="1923244" cy="2066149"/>
            <a:chOff x="0" y="0"/>
            <a:chExt cx="2564325" cy="2754865"/>
          </a:xfrm>
        </p:grpSpPr>
        <p:sp>
          <p:nvSpPr>
            <p:cNvPr id="55" name="TextBox 55"/>
            <p:cNvSpPr txBox="1"/>
            <p:nvPr/>
          </p:nvSpPr>
          <p:spPr>
            <a:xfrm>
              <a:off x="0" y="9525"/>
              <a:ext cx="2564325" cy="701632"/>
            </a:xfrm>
            <a:prstGeom prst="rect">
              <a:avLst/>
            </a:prstGeom>
          </p:spPr>
          <p:txBody>
            <a:bodyPr lIns="0" tIns="0" rIns="0" bIns="0" rtlCol="0" anchor="t">
              <a:spAutoFit/>
            </a:bodyPr>
            <a:lstStyle/>
            <a:p>
              <a:pPr algn="ctr">
                <a:lnSpc>
                  <a:spcPts val="2160"/>
                </a:lnSpc>
              </a:pPr>
              <a:r>
                <a:rPr lang="en-US" sz="1800" b="1">
                  <a:solidFill>
                    <a:srgbClr val="000000"/>
                  </a:solidFill>
                  <a:latin typeface="Open Sans Bold"/>
                  <a:ea typeface="Open Sans Bold"/>
                  <a:cs typeface="Open Sans Bold"/>
                  <a:sym typeface="Open Sans Bold"/>
                </a:rPr>
                <a:t>Policy statements</a:t>
              </a:r>
            </a:p>
          </p:txBody>
        </p:sp>
        <p:sp>
          <p:nvSpPr>
            <p:cNvPr id="56" name="TextBox 56"/>
            <p:cNvSpPr txBox="1"/>
            <p:nvPr/>
          </p:nvSpPr>
          <p:spPr>
            <a:xfrm>
              <a:off x="0" y="939121"/>
              <a:ext cx="2564325" cy="1815744"/>
            </a:xfrm>
            <a:prstGeom prst="rect">
              <a:avLst/>
            </a:prstGeom>
          </p:spPr>
          <p:txBody>
            <a:bodyPr lIns="0" tIns="0" rIns="0" bIns="0" rtlCol="0" anchor="t">
              <a:spAutoFit/>
            </a:bodyPr>
            <a:lstStyle/>
            <a:p>
              <a:pPr algn="ctr">
                <a:lnSpc>
                  <a:spcPts val="2240"/>
                </a:lnSpc>
                <a:spcBef>
                  <a:spcPct val="0"/>
                </a:spcBef>
              </a:pPr>
              <a:r>
                <a:rPr lang="en-US" sz="1600">
                  <a:solidFill>
                    <a:srgbClr val="000000"/>
                  </a:solidFill>
                  <a:latin typeface="Open Sans"/>
                  <a:ea typeface="Open Sans"/>
                  <a:cs typeface="Open Sans"/>
                  <a:sym typeface="Open Sans"/>
                </a:rPr>
                <a:t>Global leadership on shared issues, such as inter-professional collaboration</a:t>
              </a:r>
            </a:p>
          </p:txBody>
        </p:sp>
      </p:grpSp>
      <p:grpSp>
        <p:nvGrpSpPr>
          <p:cNvPr id="57" name="Group 57"/>
          <p:cNvGrpSpPr/>
          <p:nvPr/>
        </p:nvGrpSpPr>
        <p:grpSpPr>
          <a:xfrm>
            <a:off x="12604229" y="6476410"/>
            <a:ext cx="1923244" cy="2075668"/>
            <a:chOff x="0" y="0"/>
            <a:chExt cx="2564325" cy="2767557"/>
          </a:xfrm>
        </p:grpSpPr>
        <p:sp>
          <p:nvSpPr>
            <p:cNvPr id="58" name="TextBox 58"/>
            <p:cNvSpPr txBox="1"/>
            <p:nvPr/>
          </p:nvSpPr>
          <p:spPr>
            <a:xfrm>
              <a:off x="0" y="9525"/>
              <a:ext cx="2564325" cy="346054"/>
            </a:xfrm>
            <a:prstGeom prst="rect">
              <a:avLst/>
            </a:prstGeom>
          </p:spPr>
          <p:txBody>
            <a:bodyPr lIns="0" tIns="0" rIns="0" bIns="0" rtlCol="0" anchor="t">
              <a:spAutoFit/>
            </a:bodyPr>
            <a:lstStyle/>
            <a:p>
              <a:pPr algn="ctr">
                <a:lnSpc>
                  <a:spcPts val="2160"/>
                </a:lnSpc>
              </a:pPr>
              <a:r>
                <a:rPr lang="en-US" sz="1800" b="1">
                  <a:solidFill>
                    <a:srgbClr val="000000"/>
                  </a:solidFill>
                  <a:latin typeface="Open Sans Bold"/>
                  <a:ea typeface="Open Sans Bold"/>
                  <a:cs typeface="Open Sans Bold"/>
                  <a:sym typeface="Open Sans Bold"/>
                </a:rPr>
                <a:t>Partnerships</a:t>
              </a:r>
            </a:p>
          </p:txBody>
        </p:sp>
        <p:sp>
          <p:nvSpPr>
            <p:cNvPr id="59" name="TextBox 59"/>
            <p:cNvSpPr txBox="1"/>
            <p:nvPr/>
          </p:nvSpPr>
          <p:spPr>
            <a:xfrm>
              <a:off x="0" y="583542"/>
              <a:ext cx="2564325" cy="2184015"/>
            </a:xfrm>
            <a:prstGeom prst="rect">
              <a:avLst/>
            </a:prstGeom>
          </p:spPr>
          <p:txBody>
            <a:bodyPr lIns="0" tIns="0" rIns="0" bIns="0" rtlCol="0" anchor="t">
              <a:spAutoFit/>
            </a:bodyPr>
            <a:lstStyle/>
            <a:p>
              <a:pPr algn="ctr">
                <a:lnSpc>
                  <a:spcPts val="2240"/>
                </a:lnSpc>
                <a:spcBef>
                  <a:spcPct val="0"/>
                </a:spcBef>
              </a:pPr>
              <a:r>
                <a:rPr lang="en-US" sz="1600">
                  <a:solidFill>
                    <a:srgbClr val="000000"/>
                  </a:solidFill>
                  <a:latin typeface="Open Sans"/>
                  <a:ea typeface="Open Sans"/>
                  <a:cs typeface="Open Sans"/>
                  <a:sym typeface="Open Sans"/>
                </a:rPr>
                <a:t>Memorandum of Understanding with  WHO since 2022; frequently invited to partner with global health actors</a:t>
              </a:r>
            </a:p>
          </p:txBody>
        </p:sp>
      </p:grpSp>
      <p:grpSp>
        <p:nvGrpSpPr>
          <p:cNvPr id="60" name="Group 60"/>
          <p:cNvGrpSpPr/>
          <p:nvPr/>
        </p:nvGrpSpPr>
        <p:grpSpPr>
          <a:xfrm>
            <a:off x="15552130" y="6476410"/>
            <a:ext cx="1923244" cy="2342352"/>
            <a:chOff x="0" y="0"/>
            <a:chExt cx="2564325" cy="3123136"/>
          </a:xfrm>
        </p:grpSpPr>
        <p:sp>
          <p:nvSpPr>
            <p:cNvPr id="61" name="TextBox 61"/>
            <p:cNvSpPr txBox="1"/>
            <p:nvPr/>
          </p:nvSpPr>
          <p:spPr>
            <a:xfrm>
              <a:off x="0" y="9525"/>
              <a:ext cx="2564325" cy="701632"/>
            </a:xfrm>
            <a:prstGeom prst="rect">
              <a:avLst/>
            </a:prstGeom>
          </p:spPr>
          <p:txBody>
            <a:bodyPr lIns="0" tIns="0" rIns="0" bIns="0" rtlCol="0" anchor="t">
              <a:spAutoFit/>
            </a:bodyPr>
            <a:lstStyle/>
            <a:p>
              <a:pPr algn="ctr">
                <a:lnSpc>
                  <a:spcPts val="2160"/>
                </a:lnSpc>
              </a:pPr>
              <a:r>
                <a:rPr lang="en-US" sz="1800" b="1">
                  <a:solidFill>
                    <a:srgbClr val="000000"/>
                  </a:solidFill>
                  <a:latin typeface="Open Sans Bold"/>
                  <a:ea typeface="Open Sans Bold"/>
                  <a:cs typeface="Open Sans Bold"/>
                  <a:sym typeface="Open Sans Bold"/>
                </a:rPr>
                <a:t>Unique publications</a:t>
              </a:r>
            </a:p>
          </p:txBody>
        </p:sp>
        <p:sp>
          <p:nvSpPr>
            <p:cNvPr id="62" name="TextBox 62"/>
            <p:cNvSpPr txBox="1"/>
            <p:nvPr/>
          </p:nvSpPr>
          <p:spPr>
            <a:xfrm>
              <a:off x="0" y="939121"/>
              <a:ext cx="2564325" cy="2184015"/>
            </a:xfrm>
            <a:prstGeom prst="rect">
              <a:avLst/>
            </a:prstGeom>
          </p:spPr>
          <p:txBody>
            <a:bodyPr lIns="0" tIns="0" rIns="0" bIns="0" rtlCol="0" anchor="t">
              <a:spAutoFit/>
            </a:bodyPr>
            <a:lstStyle/>
            <a:p>
              <a:pPr algn="ctr">
                <a:lnSpc>
                  <a:spcPts val="2240"/>
                </a:lnSpc>
                <a:spcBef>
                  <a:spcPct val="0"/>
                </a:spcBef>
              </a:pPr>
              <a:r>
                <a:rPr lang="en-US" sz="1600">
                  <a:solidFill>
                    <a:srgbClr val="000000"/>
                  </a:solidFill>
                  <a:latin typeface="Open Sans"/>
                  <a:ea typeface="Open Sans"/>
                  <a:cs typeface="Open Sans"/>
                  <a:sym typeface="Open Sans"/>
                </a:rPr>
                <a:t>Report on the impact of Covid on the professions based on members’ data, published by WHO</a:t>
              </a:r>
            </a:p>
          </p:txBody>
        </p:sp>
      </p:grpSp>
      <p:sp>
        <p:nvSpPr>
          <p:cNvPr id="63" name="Freeform 63"/>
          <p:cNvSpPr/>
          <p:nvPr/>
        </p:nvSpPr>
        <p:spPr>
          <a:xfrm>
            <a:off x="5325779" y="9425027"/>
            <a:ext cx="7636442" cy="861973"/>
          </a:xfrm>
          <a:custGeom>
            <a:avLst/>
            <a:gdLst/>
            <a:ahLst/>
            <a:cxnLst/>
            <a:rect l="l" t="t" r="r" b="b"/>
            <a:pathLst>
              <a:path w="7636442" h="861973">
                <a:moveTo>
                  <a:pt x="0" y="0"/>
                </a:moveTo>
                <a:lnTo>
                  <a:pt x="7636442" y="0"/>
                </a:lnTo>
                <a:lnTo>
                  <a:pt x="7636442" y="861973"/>
                </a:lnTo>
                <a:lnTo>
                  <a:pt x="0" y="861973"/>
                </a:lnTo>
                <a:lnTo>
                  <a:pt x="0" y="0"/>
                </a:lnTo>
                <a:close/>
              </a:path>
            </a:pathLst>
          </a:custGeom>
          <a:blipFill>
            <a:blip r:embed="rId21"/>
            <a:stretch>
              <a:fillRect/>
            </a:stretch>
          </a:blipFill>
        </p:spPr>
        <p:txBody>
          <a:bodyPr/>
          <a:lstStyle/>
          <a:p>
            <a:endParaRPr lang="en-CH"/>
          </a:p>
        </p:txBody>
      </p:sp>
      <p:sp>
        <p:nvSpPr>
          <p:cNvPr id="64" name="Freeform 64"/>
          <p:cNvSpPr/>
          <p:nvPr/>
        </p:nvSpPr>
        <p:spPr>
          <a:xfrm>
            <a:off x="1476288" y="3128125"/>
            <a:ext cx="602760" cy="602760"/>
          </a:xfrm>
          <a:custGeom>
            <a:avLst/>
            <a:gdLst/>
            <a:ahLst/>
            <a:cxnLst/>
            <a:rect l="l" t="t" r="r" b="b"/>
            <a:pathLst>
              <a:path w="602760" h="602760">
                <a:moveTo>
                  <a:pt x="0" y="0"/>
                </a:moveTo>
                <a:lnTo>
                  <a:pt x="602761" y="0"/>
                </a:lnTo>
                <a:lnTo>
                  <a:pt x="602761" y="602760"/>
                </a:lnTo>
                <a:lnTo>
                  <a:pt x="0" y="60276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CH"/>
          </a:p>
        </p:txBody>
      </p:sp>
      <p:sp>
        <p:nvSpPr>
          <p:cNvPr id="65" name="Freeform 65"/>
          <p:cNvSpPr/>
          <p:nvPr/>
        </p:nvSpPr>
        <p:spPr>
          <a:xfrm>
            <a:off x="16205296" y="3223375"/>
            <a:ext cx="616912" cy="514350"/>
          </a:xfrm>
          <a:custGeom>
            <a:avLst/>
            <a:gdLst/>
            <a:ahLst/>
            <a:cxnLst/>
            <a:rect l="l" t="t" r="r" b="b"/>
            <a:pathLst>
              <a:path w="616912" h="514350">
                <a:moveTo>
                  <a:pt x="0" y="0"/>
                </a:moveTo>
                <a:lnTo>
                  <a:pt x="616911" y="0"/>
                </a:lnTo>
                <a:lnTo>
                  <a:pt x="616911" y="514350"/>
                </a:lnTo>
                <a:lnTo>
                  <a:pt x="0" y="51435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CH"/>
          </a:p>
        </p:txBody>
      </p:sp>
      <p:sp>
        <p:nvSpPr>
          <p:cNvPr id="67" name="Freeform 67"/>
          <p:cNvSpPr/>
          <p:nvPr/>
        </p:nvSpPr>
        <p:spPr>
          <a:xfrm>
            <a:off x="10387564" y="3123362"/>
            <a:ext cx="460772" cy="614362"/>
          </a:xfrm>
          <a:custGeom>
            <a:avLst/>
            <a:gdLst/>
            <a:ahLst/>
            <a:cxnLst/>
            <a:rect l="l" t="t" r="r" b="b"/>
            <a:pathLst>
              <a:path w="460772" h="614362">
                <a:moveTo>
                  <a:pt x="0" y="0"/>
                </a:moveTo>
                <a:lnTo>
                  <a:pt x="460772" y="0"/>
                </a:lnTo>
                <a:lnTo>
                  <a:pt x="460772" y="614363"/>
                </a:lnTo>
                <a:lnTo>
                  <a:pt x="0" y="614363"/>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CH"/>
          </a:p>
        </p:txBody>
      </p:sp>
      <p:sp>
        <p:nvSpPr>
          <p:cNvPr id="68" name="Freeform 68"/>
          <p:cNvSpPr/>
          <p:nvPr/>
        </p:nvSpPr>
        <p:spPr>
          <a:xfrm>
            <a:off x="13258974" y="3177240"/>
            <a:ext cx="560485" cy="560485"/>
          </a:xfrm>
          <a:custGeom>
            <a:avLst/>
            <a:gdLst/>
            <a:ahLst/>
            <a:cxnLst/>
            <a:rect l="l" t="t" r="r" b="b"/>
            <a:pathLst>
              <a:path w="560485" h="560485">
                <a:moveTo>
                  <a:pt x="0" y="0"/>
                </a:moveTo>
                <a:lnTo>
                  <a:pt x="560485" y="0"/>
                </a:lnTo>
                <a:lnTo>
                  <a:pt x="560485" y="560485"/>
                </a:lnTo>
                <a:lnTo>
                  <a:pt x="0" y="560485"/>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CH"/>
          </a:p>
        </p:txBody>
      </p:sp>
      <p:pic>
        <p:nvPicPr>
          <p:cNvPr id="69" name="Picture 68">
            <a:extLst>
              <a:ext uri="{FF2B5EF4-FFF2-40B4-BE49-F238E27FC236}">
                <a16:creationId xmlns:a16="http://schemas.microsoft.com/office/drawing/2014/main" id="{C755918A-8DD0-E9A9-1150-8575F8CA8925}"/>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34669" y="190500"/>
            <a:ext cx="3880131" cy="9837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sp>
        <p:nvSpPr>
          <p:cNvPr id="2" name="Freeform 2"/>
          <p:cNvSpPr/>
          <p:nvPr/>
        </p:nvSpPr>
        <p:spPr>
          <a:xfrm>
            <a:off x="998821" y="242650"/>
            <a:ext cx="16290358" cy="9163327"/>
          </a:xfrm>
          <a:custGeom>
            <a:avLst/>
            <a:gdLst/>
            <a:ahLst/>
            <a:cxnLst/>
            <a:rect l="l" t="t" r="r" b="b"/>
            <a:pathLst>
              <a:path w="16290358" h="9163327">
                <a:moveTo>
                  <a:pt x="0" y="0"/>
                </a:moveTo>
                <a:lnTo>
                  <a:pt x="16290358" y="0"/>
                </a:lnTo>
                <a:lnTo>
                  <a:pt x="16290358" y="9163327"/>
                </a:lnTo>
                <a:lnTo>
                  <a:pt x="0" y="9163327"/>
                </a:lnTo>
                <a:lnTo>
                  <a:pt x="0" y="0"/>
                </a:lnTo>
                <a:close/>
              </a:path>
            </a:pathLst>
          </a:custGeom>
          <a:blipFill>
            <a:blip r:embed="rId3"/>
            <a:stretch>
              <a:fillRect/>
            </a:stretch>
          </a:blipFill>
        </p:spPr>
        <p:txBody>
          <a:bodyPr/>
          <a:lstStyle/>
          <a:p>
            <a:endParaRPr lang="en-CH"/>
          </a:p>
        </p:txBody>
      </p:sp>
      <p:sp>
        <p:nvSpPr>
          <p:cNvPr id="3" name="Freeform 3"/>
          <p:cNvSpPr/>
          <p:nvPr/>
        </p:nvSpPr>
        <p:spPr>
          <a:xfrm>
            <a:off x="5325779" y="9425027"/>
            <a:ext cx="7636442" cy="861973"/>
          </a:xfrm>
          <a:custGeom>
            <a:avLst/>
            <a:gdLst/>
            <a:ahLst/>
            <a:cxnLst/>
            <a:rect l="l" t="t" r="r" b="b"/>
            <a:pathLst>
              <a:path w="7636442" h="861973">
                <a:moveTo>
                  <a:pt x="0" y="0"/>
                </a:moveTo>
                <a:lnTo>
                  <a:pt x="7636442" y="0"/>
                </a:lnTo>
                <a:lnTo>
                  <a:pt x="7636442" y="861973"/>
                </a:lnTo>
                <a:lnTo>
                  <a:pt x="0" y="861973"/>
                </a:lnTo>
                <a:lnTo>
                  <a:pt x="0" y="0"/>
                </a:lnTo>
                <a:close/>
              </a:path>
            </a:pathLst>
          </a:custGeom>
          <a:blipFill>
            <a:blip r:embed="rId4"/>
            <a:stretch>
              <a:fillRect/>
            </a:stretch>
          </a:blipFill>
        </p:spPr>
        <p:txBody>
          <a:bodyPr/>
          <a:lstStyle/>
          <a:p>
            <a:endParaRPr lang="en-CH"/>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sp>
        <p:nvSpPr>
          <p:cNvPr id="2" name="AutoShape 2"/>
          <p:cNvSpPr/>
          <p:nvPr/>
        </p:nvSpPr>
        <p:spPr>
          <a:xfrm flipV="1">
            <a:off x="1985157" y="5215959"/>
            <a:ext cx="14317687" cy="0"/>
          </a:xfrm>
          <a:prstGeom prst="line">
            <a:avLst/>
          </a:prstGeom>
          <a:ln w="38100" cap="rnd">
            <a:solidFill>
              <a:srgbClr val="C6C8CC"/>
            </a:solidFill>
            <a:prstDash val="sysDot"/>
            <a:headEnd type="none" w="sm" len="sm"/>
            <a:tailEnd type="none" w="sm" len="sm"/>
          </a:ln>
        </p:spPr>
        <p:txBody>
          <a:bodyPr/>
          <a:lstStyle/>
          <a:p>
            <a:endParaRPr lang="en-CH"/>
          </a:p>
        </p:txBody>
      </p:sp>
      <p:sp>
        <p:nvSpPr>
          <p:cNvPr id="3" name="Freeform 3"/>
          <p:cNvSpPr/>
          <p:nvPr/>
        </p:nvSpPr>
        <p:spPr>
          <a:xfrm flipH="1">
            <a:off x="1028700" y="2768500"/>
            <a:ext cx="1912913" cy="2571984"/>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4" name="Freeform 4"/>
          <p:cNvSpPr/>
          <p:nvPr/>
        </p:nvSpPr>
        <p:spPr>
          <a:xfrm flipH="1">
            <a:off x="3891637" y="2768500"/>
            <a:ext cx="1912913" cy="2571984"/>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H"/>
          </a:p>
        </p:txBody>
      </p:sp>
      <p:sp>
        <p:nvSpPr>
          <p:cNvPr id="5" name="Freeform 5"/>
          <p:cNvSpPr/>
          <p:nvPr/>
        </p:nvSpPr>
        <p:spPr>
          <a:xfrm flipH="1">
            <a:off x="6754575" y="2768500"/>
            <a:ext cx="1912913" cy="2571984"/>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H"/>
          </a:p>
        </p:txBody>
      </p:sp>
      <p:sp>
        <p:nvSpPr>
          <p:cNvPr id="6" name="Freeform 6"/>
          <p:cNvSpPr/>
          <p:nvPr/>
        </p:nvSpPr>
        <p:spPr>
          <a:xfrm flipH="1">
            <a:off x="9617512" y="2768500"/>
            <a:ext cx="1912913" cy="2571984"/>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H"/>
          </a:p>
        </p:txBody>
      </p:sp>
      <p:sp>
        <p:nvSpPr>
          <p:cNvPr id="7" name="Freeform 7"/>
          <p:cNvSpPr/>
          <p:nvPr/>
        </p:nvSpPr>
        <p:spPr>
          <a:xfrm flipH="1">
            <a:off x="12480450" y="2768500"/>
            <a:ext cx="1912913" cy="2571984"/>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H"/>
          </a:p>
        </p:txBody>
      </p:sp>
      <p:sp>
        <p:nvSpPr>
          <p:cNvPr id="8" name="Freeform 8"/>
          <p:cNvSpPr/>
          <p:nvPr/>
        </p:nvSpPr>
        <p:spPr>
          <a:xfrm flipH="1">
            <a:off x="15346387" y="2768500"/>
            <a:ext cx="1912913" cy="2571984"/>
          </a:xfrm>
          <a:custGeom>
            <a:avLst/>
            <a:gdLst/>
            <a:ahLst/>
            <a:cxnLst/>
            <a:rect l="l" t="t" r="r" b="b"/>
            <a:pathLst>
              <a:path w="1912913" h="2571984">
                <a:moveTo>
                  <a:pt x="1912913" y="0"/>
                </a:moveTo>
                <a:lnTo>
                  <a:pt x="0" y="0"/>
                </a:lnTo>
                <a:lnTo>
                  <a:pt x="0" y="2571983"/>
                </a:lnTo>
                <a:lnTo>
                  <a:pt x="1912913" y="2571983"/>
                </a:lnTo>
                <a:lnTo>
                  <a:pt x="1912913"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CH"/>
          </a:p>
        </p:txBody>
      </p:sp>
      <p:sp>
        <p:nvSpPr>
          <p:cNvPr id="9" name="AutoShape 9"/>
          <p:cNvSpPr/>
          <p:nvPr/>
        </p:nvSpPr>
        <p:spPr>
          <a:xfrm flipV="1">
            <a:off x="3416625" y="5977959"/>
            <a:ext cx="0" cy="2529306"/>
          </a:xfrm>
          <a:prstGeom prst="line">
            <a:avLst/>
          </a:prstGeom>
          <a:ln w="38100" cap="rnd">
            <a:solidFill>
              <a:srgbClr val="C6C8CC"/>
            </a:solidFill>
            <a:prstDash val="sysDot"/>
            <a:headEnd type="none" w="sm" len="sm"/>
            <a:tailEnd type="none" w="sm" len="sm"/>
          </a:ln>
        </p:spPr>
        <p:txBody>
          <a:bodyPr/>
          <a:lstStyle/>
          <a:p>
            <a:endParaRPr lang="en-CH"/>
          </a:p>
        </p:txBody>
      </p:sp>
      <p:sp>
        <p:nvSpPr>
          <p:cNvPr id="10" name="AutoShape 10"/>
          <p:cNvSpPr/>
          <p:nvPr/>
        </p:nvSpPr>
        <p:spPr>
          <a:xfrm flipV="1">
            <a:off x="6279563" y="5977959"/>
            <a:ext cx="0" cy="2529306"/>
          </a:xfrm>
          <a:prstGeom prst="line">
            <a:avLst/>
          </a:prstGeom>
          <a:ln w="38100" cap="rnd">
            <a:solidFill>
              <a:srgbClr val="C6C8CC"/>
            </a:solidFill>
            <a:prstDash val="sysDot"/>
            <a:headEnd type="none" w="sm" len="sm"/>
            <a:tailEnd type="none" w="sm" len="sm"/>
          </a:ln>
        </p:spPr>
        <p:txBody>
          <a:bodyPr/>
          <a:lstStyle/>
          <a:p>
            <a:endParaRPr lang="en-CH"/>
          </a:p>
        </p:txBody>
      </p:sp>
      <p:sp>
        <p:nvSpPr>
          <p:cNvPr id="11" name="AutoShape 11"/>
          <p:cNvSpPr/>
          <p:nvPr/>
        </p:nvSpPr>
        <p:spPr>
          <a:xfrm flipV="1">
            <a:off x="9142500" y="5977959"/>
            <a:ext cx="0" cy="2529306"/>
          </a:xfrm>
          <a:prstGeom prst="line">
            <a:avLst/>
          </a:prstGeom>
          <a:ln w="38100" cap="rnd">
            <a:solidFill>
              <a:srgbClr val="C6C8CC"/>
            </a:solidFill>
            <a:prstDash val="sysDot"/>
            <a:headEnd type="none" w="sm" len="sm"/>
            <a:tailEnd type="none" w="sm" len="sm"/>
          </a:ln>
        </p:spPr>
        <p:txBody>
          <a:bodyPr/>
          <a:lstStyle/>
          <a:p>
            <a:endParaRPr lang="en-CH"/>
          </a:p>
        </p:txBody>
      </p:sp>
      <p:sp>
        <p:nvSpPr>
          <p:cNvPr id="12" name="AutoShape 12"/>
          <p:cNvSpPr/>
          <p:nvPr/>
        </p:nvSpPr>
        <p:spPr>
          <a:xfrm flipV="1">
            <a:off x="12005437" y="5977959"/>
            <a:ext cx="0" cy="2529306"/>
          </a:xfrm>
          <a:prstGeom prst="line">
            <a:avLst/>
          </a:prstGeom>
          <a:ln w="38100" cap="rnd">
            <a:solidFill>
              <a:srgbClr val="C6C8CC"/>
            </a:solidFill>
            <a:prstDash val="sysDot"/>
            <a:headEnd type="none" w="sm" len="sm"/>
            <a:tailEnd type="none" w="sm" len="sm"/>
          </a:ln>
        </p:spPr>
        <p:txBody>
          <a:bodyPr/>
          <a:lstStyle/>
          <a:p>
            <a:endParaRPr lang="en-CH"/>
          </a:p>
        </p:txBody>
      </p:sp>
      <p:sp>
        <p:nvSpPr>
          <p:cNvPr id="13" name="AutoShape 13"/>
          <p:cNvSpPr/>
          <p:nvPr/>
        </p:nvSpPr>
        <p:spPr>
          <a:xfrm flipV="1">
            <a:off x="14868375" y="5977959"/>
            <a:ext cx="0" cy="2529306"/>
          </a:xfrm>
          <a:prstGeom prst="line">
            <a:avLst/>
          </a:prstGeom>
          <a:ln w="38100" cap="rnd">
            <a:solidFill>
              <a:srgbClr val="C6C8CC"/>
            </a:solidFill>
            <a:prstDash val="sysDot"/>
            <a:headEnd type="none" w="sm" len="sm"/>
            <a:tailEnd type="none" w="sm" len="sm"/>
          </a:ln>
        </p:spPr>
        <p:txBody>
          <a:bodyPr/>
          <a:lstStyle/>
          <a:p>
            <a:endParaRPr lang="en-CH"/>
          </a:p>
        </p:txBody>
      </p:sp>
      <p:sp>
        <p:nvSpPr>
          <p:cNvPr id="14" name="Freeform 14"/>
          <p:cNvSpPr/>
          <p:nvPr/>
        </p:nvSpPr>
        <p:spPr>
          <a:xfrm>
            <a:off x="15953752" y="3300297"/>
            <a:ext cx="698182" cy="762000"/>
          </a:xfrm>
          <a:custGeom>
            <a:avLst/>
            <a:gdLst/>
            <a:ahLst/>
            <a:cxnLst/>
            <a:rect l="l" t="t" r="r" b="b"/>
            <a:pathLst>
              <a:path w="698182" h="762000">
                <a:moveTo>
                  <a:pt x="0" y="0"/>
                </a:moveTo>
                <a:lnTo>
                  <a:pt x="698183" y="0"/>
                </a:lnTo>
                <a:lnTo>
                  <a:pt x="698183" y="762000"/>
                </a:lnTo>
                <a:lnTo>
                  <a:pt x="0" y="7620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CH"/>
          </a:p>
        </p:txBody>
      </p:sp>
      <p:sp>
        <p:nvSpPr>
          <p:cNvPr id="15" name="TextBox 15"/>
          <p:cNvSpPr txBox="1"/>
          <p:nvPr/>
        </p:nvSpPr>
        <p:spPr>
          <a:xfrm>
            <a:off x="2476500" y="845513"/>
            <a:ext cx="13335000" cy="537823"/>
          </a:xfrm>
          <a:prstGeom prst="rect">
            <a:avLst/>
          </a:prstGeom>
        </p:spPr>
        <p:txBody>
          <a:bodyPr lIns="0" tIns="0" rIns="0" bIns="0" rtlCol="0" anchor="t">
            <a:spAutoFit/>
          </a:bodyPr>
          <a:lstStyle/>
          <a:p>
            <a:pPr algn="ctr">
              <a:lnSpc>
                <a:spcPts val="4480"/>
              </a:lnSpc>
              <a:spcBef>
                <a:spcPct val="0"/>
              </a:spcBef>
            </a:pPr>
            <a:r>
              <a:rPr lang="en-US" sz="3200" b="1">
                <a:solidFill>
                  <a:srgbClr val="000000"/>
                </a:solidFill>
                <a:latin typeface="Montserrat Semi-Bold"/>
                <a:ea typeface="Montserrat Semi-Bold"/>
                <a:cs typeface="Montserrat Semi-Bold"/>
                <a:sym typeface="Montserrat Semi-Bold"/>
              </a:rPr>
              <a:t>Community building</a:t>
            </a:r>
          </a:p>
        </p:txBody>
      </p:sp>
      <p:grpSp>
        <p:nvGrpSpPr>
          <p:cNvPr id="16" name="Group 16"/>
          <p:cNvGrpSpPr/>
          <p:nvPr/>
        </p:nvGrpSpPr>
        <p:grpSpPr>
          <a:xfrm>
            <a:off x="1028700" y="6483483"/>
            <a:ext cx="1912913" cy="1789891"/>
            <a:chOff x="0" y="0"/>
            <a:chExt cx="2550551" cy="2386522"/>
          </a:xfrm>
        </p:grpSpPr>
        <p:sp>
          <p:nvSpPr>
            <p:cNvPr id="17" name="TextBox 17"/>
            <p:cNvSpPr txBox="1"/>
            <p:nvPr/>
          </p:nvSpPr>
          <p:spPr>
            <a:xfrm>
              <a:off x="0" y="9525"/>
              <a:ext cx="2550551" cy="701561"/>
            </a:xfrm>
            <a:prstGeom prst="rect">
              <a:avLst/>
            </a:prstGeom>
          </p:spPr>
          <p:txBody>
            <a:bodyPr lIns="0" tIns="0" rIns="0" bIns="0" rtlCol="0" anchor="t">
              <a:spAutoFit/>
            </a:bodyPr>
            <a:lstStyle/>
            <a:p>
              <a:pPr algn="ctr">
                <a:lnSpc>
                  <a:spcPts val="2160"/>
                </a:lnSpc>
              </a:pPr>
              <a:r>
                <a:rPr lang="en-US" sz="1800" b="1">
                  <a:solidFill>
                    <a:srgbClr val="000000"/>
                  </a:solidFill>
                  <a:latin typeface="Open Sans Bold"/>
                  <a:ea typeface="Open Sans Bold"/>
                  <a:cs typeface="Open Sans Bold"/>
                  <a:sym typeface="Open Sans Bold"/>
                </a:rPr>
                <a:t>Regular collaboration</a:t>
              </a:r>
            </a:p>
          </p:txBody>
        </p:sp>
        <p:sp>
          <p:nvSpPr>
            <p:cNvPr id="18" name="TextBox 18"/>
            <p:cNvSpPr txBox="1"/>
            <p:nvPr/>
          </p:nvSpPr>
          <p:spPr>
            <a:xfrm>
              <a:off x="0" y="939049"/>
              <a:ext cx="2550551" cy="1447472"/>
            </a:xfrm>
            <a:prstGeom prst="rect">
              <a:avLst/>
            </a:prstGeom>
          </p:spPr>
          <p:txBody>
            <a:bodyPr lIns="0" tIns="0" rIns="0" bIns="0" rtlCol="0" anchor="t">
              <a:spAutoFit/>
            </a:bodyPr>
            <a:lstStyle/>
            <a:p>
              <a:pPr algn="ctr">
                <a:lnSpc>
                  <a:spcPts val="2240"/>
                </a:lnSpc>
                <a:spcBef>
                  <a:spcPct val="0"/>
                </a:spcBef>
              </a:pPr>
              <a:r>
                <a:rPr lang="en-US" sz="1600">
                  <a:solidFill>
                    <a:srgbClr val="000000"/>
                  </a:solidFill>
                  <a:latin typeface="Open Sans"/>
                  <a:ea typeface="Open Sans"/>
                  <a:cs typeface="Open Sans"/>
                  <a:sym typeface="Open Sans"/>
                </a:rPr>
                <a:t>for example at CEO level to identify shared priorities and directions</a:t>
              </a:r>
            </a:p>
          </p:txBody>
        </p:sp>
      </p:grpSp>
      <p:grpSp>
        <p:nvGrpSpPr>
          <p:cNvPr id="19" name="Group 19"/>
          <p:cNvGrpSpPr/>
          <p:nvPr/>
        </p:nvGrpSpPr>
        <p:grpSpPr>
          <a:xfrm>
            <a:off x="3891637" y="6483483"/>
            <a:ext cx="1912913" cy="1799438"/>
            <a:chOff x="0" y="0"/>
            <a:chExt cx="2550551" cy="2399250"/>
          </a:xfrm>
        </p:grpSpPr>
        <p:sp>
          <p:nvSpPr>
            <p:cNvPr id="20" name="TextBox 20"/>
            <p:cNvSpPr txBox="1"/>
            <p:nvPr/>
          </p:nvSpPr>
          <p:spPr>
            <a:xfrm>
              <a:off x="0" y="9525"/>
              <a:ext cx="2550551" cy="346018"/>
            </a:xfrm>
            <a:prstGeom prst="rect">
              <a:avLst/>
            </a:prstGeom>
          </p:spPr>
          <p:txBody>
            <a:bodyPr lIns="0" tIns="0" rIns="0" bIns="0" rtlCol="0" anchor="t">
              <a:spAutoFit/>
            </a:bodyPr>
            <a:lstStyle/>
            <a:p>
              <a:pPr algn="ctr">
                <a:lnSpc>
                  <a:spcPts val="2160"/>
                </a:lnSpc>
              </a:pPr>
              <a:r>
                <a:rPr lang="en-US" sz="1800" b="1">
                  <a:solidFill>
                    <a:srgbClr val="000000"/>
                  </a:solidFill>
                  <a:latin typeface="Open Sans Bold"/>
                  <a:ea typeface="Open Sans Bold"/>
                  <a:cs typeface="Open Sans Bold"/>
                  <a:sym typeface="Open Sans Bold"/>
                </a:rPr>
                <a:t>Peer support</a:t>
              </a:r>
            </a:p>
          </p:txBody>
        </p:sp>
        <p:sp>
          <p:nvSpPr>
            <p:cNvPr id="21" name="TextBox 21"/>
            <p:cNvSpPr txBox="1"/>
            <p:nvPr/>
          </p:nvSpPr>
          <p:spPr>
            <a:xfrm>
              <a:off x="0" y="583507"/>
              <a:ext cx="2550551" cy="1815744"/>
            </a:xfrm>
            <a:prstGeom prst="rect">
              <a:avLst/>
            </a:prstGeom>
          </p:spPr>
          <p:txBody>
            <a:bodyPr lIns="0" tIns="0" rIns="0" bIns="0" rtlCol="0" anchor="t">
              <a:spAutoFit/>
            </a:bodyPr>
            <a:lstStyle/>
            <a:p>
              <a:pPr algn="ctr">
                <a:lnSpc>
                  <a:spcPts val="2240"/>
                </a:lnSpc>
                <a:spcBef>
                  <a:spcPct val="0"/>
                </a:spcBef>
              </a:pPr>
              <a:r>
                <a:rPr lang="en-US" sz="1600">
                  <a:solidFill>
                    <a:srgbClr val="000000"/>
                  </a:solidFill>
                  <a:latin typeface="Open Sans"/>
                  <a:ea typeface="Open Sans"/>
                  <a:cs typeface="Open Sans"/>
                  <a:sym typeface="Open Sans"/>
                </a:rPr>
                <a:t>lateral connections between members fostered at regular meetings of policy and comms teams</a:t>
              </a:r>
            </a:p>
          </p:txBody>
        </p:sp>
      </p:grpSp>
      <p:sp>
        <p:nvSpPr>
          <p:cNvPr id="22" name="TextBox 22"/>
          <p:cNvSpPr txBox="1"/>
          <p:nvPr/>
        </p:nvSpPr>
        <p:spPr>
          <a:xfrm>
            <a:off x="2476500" y="1519349"/>
            <a:ext cx="13335000" cy="333375"/>
          </a:xfrm>
          <a:prstGeom prst="rect">
            <a:avLst/>
          </a:prstGeom>
        </p:spPr>
        <p:txBody>
          <a:bodyPr lIns="0" tIns="0" rIns="0" bIns="0" rtlCol="0" anchor="t">
            <a:spAutoFit/>
          </a:bodyPr>
          <a:lstStyle/>
          <a:p>
            <a:pPr algn="ctr">
              <a:lnSpc>
                <a:spcPts val="2640"/>
              </a:lnSpc>
              <a:spcBef>
                <a:spcPct val="0"/>
              </a:spcBef>
            </a:pPr>
            <a:r>
              <a:rPr lang="en-US" sz="2200">
                <a:solidFill>
                  <a:srgbClr val="000000"/>
                </a:solidFill>
                <a:latin typeface="Open Sans"/>
                <a:ea typeface="Open Sans"/>
                <a:cs typeface="Open Sans"/>
                <a:sym typeface="Open Sans"/>
              </a:rPr>
              <a:t>The health professions supporting each other</a:t>
            </a:r>
          </a:p>
        </p:txBody>
      </p:sp>
      <p:grpSp>
        <p:nvGrpSpPr>
          <p:cNvPr id="23" name="Group 23"/>
          <p:cNvGrpSpPr/>
          <p:nvPr/>
        </p:nvGrpSpPr>
        <p:grpSpPr>
          <a:xfrm>
            <a:off x="6754575" y="6483483"/>
            <a:ext cx="1912913" cy="1799438"/>
            <a:chOff x="0" y="0"/>
            <a:chExt cx="2550551" cy="2399250"/>
          </a:xfrm>
        </p:grpSpPr>
        <p:sp>
          <p:nvSpPr>
            <p:cNvPr id="24" name="TextBox 24"/>
            <p:cNvSpPr txBox="1"/>
            <p:nvPr/>
          </p:nvSpPr>
          <p:spPr>
            <a:xfrm>
              <a:off x="0" y="9525"/>
              <a:ext cx="2550551" cy="346018"/>
            </a:xfrm>
            <a:prstGeom prst="rect">
              <a:avLst/>
            </a:prstGeom>
          </p:spPr>
          <p:txBody>
            <a:bodyPr lIns="0" tIns="0" rIns="0" bIns="0" rtlCol="0" anchor="t">
              <a:spAutoFit/>
            </a:bodyPr>
            <a:lstStyle/>
            <a:p>
              <a:pPr algn="ctr">
                <a:lnSpc>
                  <a:spcPts val="2160"/>
                </a:lnSpc>
              </a:pPr>
              <a:r>
                <a:rPr lang="en-US" sz="1800" b="1">
                  <a:solidFill>
                    <a:srgbClr val="000000"/>
                  </a:solidFill>
                  <a:latin typeface="Open Sans Bold"/>
                  <a:ea typeface="Open Sans Bold"/>
                  <a:cs typeface="Open Sans Bold"/>
                  <a:sym typeface="Open Sans Bold"/>
                </a:rPr>
                <a:t>Joint outputs</a:t>
              </a:r>
            </a:p>
          </p:txBody>
        </p:sp>
        <p:sp>
          <p:nvSpPr>
            <p:cNvPr id="25" name="TextBox 25"/>
            <p:cNvSpPr txBox="1"/>
            <p:nvPr/>
          </p:nvSpPr>
          <p:spPr>
            <a:xfrm>
              <a:off x="0" y="583507"/>
              <a:ext cx="2550551" cy="1815744"/>
            </a:xfrm>
            <a:prstGeom prst="rect">
              <a:avLst/>
            </a:prstGeom>
          </p:spPr>
          <p:txBody>
            <a:bodyPr lIns="0" tIns="0" rIns="0" bIns="0" rtlCol="0" anchor="t">
              <a:spAutoFit/>
            </a:bodyPr>
            <a:lstStyle/>
            <a:p>
              <a:pPr algn="ctr">
                <a:lnSpc>
                  <a:spcPts val="2240"/>
                </a:lnSpc>
                <a:spcBef>
                  <a:spcPct val="0"/>
                </a:spcBef>
              </a:pPr>
              <a:r>
                <a:rPr lang="en-US" sz="1600">
                  <a:solidFill>
                    <a:srgbClr val="000000"/>
                  </a:solidFill>
                  <a:latin typeface="Open Sans"/>
                  <a:ea typeface="Open Sans"/>
                  <a:cs typeface="Open Sans"/>
                  <a:sym typeface="Open Sans"/>
                </a:rPr>
                <a:t>developed through collaborative discussions between members’ policy teams</a:t>
              </a:r>
            </a:p>
          </p:txBody>
        </p:sp>
      </p:grpSp>
      <p:grpSp>
        <p:nvGrpSpPr>
          <p:cNvPr id="26" name="Group 26"/>
          <p:cNvGrpSpPr/>
          <p:nvPr/>
        </p:nvGrpSpPr>
        <p:grpSpPr>
          <a:xfrm>
            <a:off x="9617512" y="6483483"/>
            <a:ext cx="1912913" cy="2066095"/>
            <a:chOff x="0" y="0"/>
            <a:chExt cx="2550551" cy="2754793"/>
          </a:xfrm>
        </p:grpSpPr>
        <p:sp>
          <p:nvSpPr>
            <p:cNvPr id="27" name="TextBox 27"/>
            <p:cNvSpPr txBox="1"/>
            <p:nvPr/>
          </p:nvSpPr>
          <p:spPr>
            <a:xfrm>
              <a:off x="0" y="9525"/>
              <a:ext cx="2550551" cy="701561"/>
            </a:xfrm>
            <a:prstGeom prst="rect">
              <a:avLst/>
            </a:prstGeom>
          </p:spPr>
          <p:txBody>
            <a:bodyPr lIns="0" tIns="0" rIns="0" bIns="0" rtlCol="0" anchor="t">
              <a:spAutoFit/>
            </a:bodyPr>
            <a:lstStyle/>
            <a:p>
              <a:pPr algn="ctr">
                <a:lnSpc>
                  <a:spcPts val="2160"/>
                </a:lnSpc>
              </a:pPr>
              <a:r>
                <a:rPr lang="en-US" sz="1800" b="1">
                  <a:solidFill>
                    <a:srgbClr val="000000"/>
                  </a:solidFill>
                  <a:latin typeface="Open Sans Bold"/>
                  <a:ea typeface="Open Sans Bold"/>
                  <a:cs typeface="Open Sans Bold"/>
                  <a:sym typeface="Open Sans Bold"/>
                </a:rPr>
                <a:t>Shared campaigns</a:t>
              </a:r>
            </a:p>
          </p:txBody>
        </p:sp>
        <p:sp>
          <p:nvSpPr>
            <p:cNvPr id="28" name="TextBox 28"/>
            <p:cNvSpPr txBox="1"/>
            <p:nvPr/>
          </p:nvSpPr>
          <p:spPr>
            <a:xfrm>
              <a:off x="0" y="939049"/>
              <a:ext cx="2550551" cy="1815744"/>
            </a:xfrm>
            <a:prstGeom prst="rect">
              <a:avLst/>
            </a:prstGeom>
          </p:spPr>
          <p:txBody>
            <a:bodyPr lIns="0" tIns="0" rIns="0" bIns="0" rtlCol="0" anchor="t">
              <a:spAutoFit/>
            </a:bodyPr>
            <a:lstStyle/>
            <a:p>
              <a:pPr algn="ctr">
                <a:lnSpc>
                  <a:spcPts val="2240"/>
                </a:lnSpc>
                <a:spcBef>
                  <a:spcPct val="0"/>
                </a:spcBef>
              </a:pPr>
              <a:r>
                <a:rPr lang="en-US" sz="1600">
                  <a:solidFill>
                    <a:srgbClr val="000000"/>
                  </a:solidFill>
                  <a:latin typeface="Open Sans"/>
                  <a:ea typeface="Open Sans"/>
                  <a:cs typeface="Open Sans"/>
                  <a:sym typeface="Open Sans"/>
                </a:rPr>
                <a:t>members’ communications teams amplify WHPA’s and each other’s messaging</a:t>
              </a:r>
            </a:p>
          </p:txBody>
        </p:sp>
      </p:grpSp>
      <p:grpSp>
        <p:nvGrpSpPr>
          <p:cNvPr id="29" name="Group 29"/>
          <p:cNvGrpSpPr/>
          <p:nvPr/>
        </p:nvGrpSpPr>
        <p:grpSpPr>
          <a:xfrm>
            <a:off x="12480450" y="6483483"/>
            <a:ext cx="1912913" cy="1513688"/>
            <a:chOff x="0" y="0"/>
            <a:chExt cx="2550551" cy="2018250"/>
          </a:xfrm>
        </p:grpSpPr>
        <p:sp>
          <p:nvSpPr>
            <p:cNvPr id="30" name="TextBox 30"/>
            <p:cNvSpPr txBox="1"/>
            <p:nvPr/>
          </p:nvSpPr>
          <p:spPr>
            <a:xfrm>
              <a:off x="0" y="9525"/>
              <a:ext cx="2550551" cy="701561"/>
            </a:xfrm>
            <a:prstGeom prst="rect">
              <a:avLst/>
            </a:prstGeom>
          </p:spPr>
          <p:txBody>
            <a:bodyPr lIns="0" tIns="0" rIns="0" bIns="0" rtlCol="0" anchor="t">
              <a:spAutoFit/>
            </a:bodyPr>
            <a:lstStyle/>
            <a:p>
              <a:pPr algn="ctr">
                <a:lnSpc>
                  <a:spcPts val="2160"/>
                </a:lnSpc>
              </a:pPr>
              <a:r>
                <a:rPr lang="en-US" sz="1800" b="1">
                  <a:solidFill>
                    <a:srgbClr val="000000"/>
                  </a:solidFill>
                  <a:latin typeface="Open Sans Bold"/>
                  <a:ea typeface="Open Sans Bold"/>
                  <a:cs typeface="Open Sans Bold"/>
                  <a:sym typeface="Open Sans Bold"/>
                </a:rPr>
                <a:t>Mutual endorsement</a:t>
              </a:r>
            </a:p>
          </p:txBody>
        </p:sp>
        <p:sp>
          <p:nvSpPr>
            <p:cNvPr id="31" name="TextBox 31"/>
            <p:cNvSpPr txBox="1"/>
            <p:nvPr/>
          </p:nvSpPr>
          <p:spPr>
            <a:xfrm>
              <a:off x="0" y="939049"/>
              <a:ext cx="2550551" cy="1079201"/>
            </a:xfrm>
            <a:prstGeom prst="rect">
              <a:avLst/>
            </a:prstGeom>
          </p:spPr>
          <p:txBody>
            <a:bodyPr lIns="0" tIns="0" rIns="0" bIns="0" rtlCol="0" anchor="t">
              <a:spAutoFit/>
            </a:bodyPr>
            <a:lstStyle/>
            <a:p>
              <a:pPr algn="ctr">
                <a:lnSpc>
                  <a:spcPts val="2240"/>
                </a:lnSpc>
                <a:spcBef>
                  <a:spcPct val="0"/>
                </a:spcBef>
              </a:pPr>
              <a:r>
                <a:rPr lang="en-US" sz="1600">
                  <a:solidFill>
                    <a:srgbClr val="000000"/>
                  </a:solidFill>
                  <a:latin typeface="Open Sans"/>
                  <a:ea typeface="Open Sans"/>
                  <a:cs typeface="Open Sans"/>
                  <a:sym typeface="Open Sans"/>
                </a:rPr>
                <a:t>of members’ products, when aligned</a:t>
              </a:r>
            </a:p>
          </p:txBody>
        </p:sp>
      </p:grpSp>
      <p:grpSp>
        <p:nvGrpSpPr>
          <p:cNvPr id="32" name="Group 32"/>
          <p:cNvGrpSpPr/>
          <p:nvPr/>
        </p:nvGrpSpPr>
        <p:grpSpPr>
          <a:xfrm>
            <a:off x="15343387" y="6483483"/>
            <a:ext cx="1912913" cy="2342298"/>
            <a:chOff x="0" y="0"/>
            <a:chExt cx="2550551" cy="3123064"/>
          </a:xfrm>
        </p:grpSpPr>
        <p:sp>
          <p:nvSpPr>
            <p:cNvPr id="33" name="TextBox 33"/>
            <p:cNvSpPr txBox="1"/>
            <p:nvPr/>
          </p:nvSpPr>
          <p:spPr>
            <a:xfrm>
              <a:off x="0" y="9525"/>
              <a:ext cx="2550551" cy="701561"/>
            </a:xfrm>
            <a:prstGeom prst="rect">
              <a:avLst/>
            </a:prstGeom>
          </p:spPr>
          <p:txBody>
            <a:bodyPr lIns="0" tIns="0" rIns="0" bIns="0" rtlCol="0" anchor="t">
              <a:spAutoFit/>
            </a:bodyPr>
            <a:lstStyle/>
            <a:p>
              <a:pPr algn="ctr">
                <a:lnSpc>
                  <a:spcPts val="2160"/>
                </a:lnSpc>
              </a:pPr>
              <a:r>
                <a:rPr lang="en-US" sz="1800" b="1">
                  <a:solidFill>
                    <a:srgbClr val="000000"/>
                  </a:solidFill>
                  <a:latin typeface="Open Sans Bold"/>
                  <a:ea typeface="Open Sans Bold"/>
                  <a:cs typeface="Open Sans Bold"/>
                  <a:sym typeface="Open Sans Bold"/>
                </a:rPr>
                <a:t>Connections facilitated</a:t>
              </a:r>
            </a:p>
          </p:txBody>
        </p:sp>
        <p:sp>
          <p:nvSpPr>
            <p:cNvPr id="34" name="TextBox 34"/>
            <p:cNvSpPr txBox="1"/>
            <p:nvPr/>
          </p:nvSpPr>
          <p:spPr>
            <a:xfrm>
              <a:off x="0" y="939049"/>
              <a:ext cx="2550551" cy="2184015"/>
            </a:xfrm>
            <a:prstGeom prst="rect">
              <a:avLst/>
            </a:prstGeom>
          </p:spPr>
          <p:txBody>
            <a:bodyPr lIns="0" tIns="0" rIns="0" bIns="0" rtlCol="0" anchor="t">
              <a:spAutoFit/>
            </a:bodyPr>
            <a:lstStyle/>
            <a:p>
              <a:pPr algn="ctr">
                <a:lnSpc>
                  <a:spcPts val="2240"/>
                </a:lnSpc>
                <a:spcBef>
                  <a:spcPct val="0"/>
                </a:spcBef>
              </a:pPr>
              <a:r>
                <a:rPr lang="en-US" sz="1600">
                  <a:solidFill>
                    <a:srgbClr val="000000"/>
                  </a:solidFill>
                  <a:latin typeface="Open Sans"/>
                  <a:ea typeface="Open Sans"/>
                  <a:cs typeface="Open Sans"/>
                  <a:sym typeface="Open Sans"/>
                </a:rPr>
                <a:t>Presidents and global association members connect with other health professions at WHPA events</a:t>
              </a:r>
            </a:p>
          </p:txBody>
        </p:sp>
      </p:grpSp>
      <p:sp>
        <p:nvSpPr>
          <p:cNvPr id="35" name="Freeform 35"/>
          <p:cNvSpPr/>
          <p:nvPr/>
        </p:nvSpPr>
        <p:spPr>
          <a:xfrm>
            <a:off x="5325779" y="9425027"/>
            <a:ext cx="7636442" cy="861973"/>
          </a:xfrm>
          <a:custGeom>
            <a:avLst/>
            <a:gdLst/>
            <a:ahLst/>
            <a:cxnLst/>
            <a:rect l="l" t="t" r="r" b="b"/>
            <a:pathLst>
              <a:path w="7636442" h="861973">
                <a:moveTo>
                  <a:pt x="0" y="0"/>
                </a:moveTo>
                <a:lnTo>
                  <a:pt x="7636442" y="0"/>
                </a:lnTo>
                <a:lnTo>
                  <a:pt x="7636442" y="861973"/>
                </a:lnTo>
                <a:lnTo>
                  <a:pt x="0" y="861973"/>
                </a:lnTo>
                <a:lnTo>
                  <a:pt x="0" y="0"/>
                </a:lnTo>
                <a:close/>
              </a:path>
            </a:pathLst>
          </a:custGeom>
          <a:blipFill>
            <a:blip r:embed="rId17"/>
            <a:stretch>
              <a:fillRect/>
            </a:stretch>
          </a:blipFill>
        </p:spPr>
        <p:txBody>
          <a:bodyPr/>
          <a:lstStyle/>
          <a:p>
            <a:endParaRPr lang="en-CH"/>
          </a:p>
        </p:txBody>
      </p:sp>
      <p:sp>
        <p:nvSpPr>
          <p:cNvPr id="37" name="Freeform 37"/>
          <p:cNvSpPr/>
          <p:nvPr/>
        </p:nvSpPr>
        <p:spPr>
          <a:xfrm>
            <a:off x="1578311" y="3300297"/>
            <a:ext cx="789326" cy="789326"/>
          </a:xfrm>
          <a:custGeom>
            <a:avLst/>
            <a:gdLst/>
            <a:ahLst/>
            <a:cxnLst/>
            <a:rect l="l" t="t" r="r" b="b"/>
            <a:pathLst>
              <a:path w="789326" h="789326">
                <a:moveTo>
                  <a:pt x="0" y="0"/>
                </a:moveTo>
                <a:lnTo>
                  <a:pt x="789326" y="0"/>
                </a:lnTo>
                <a:lnTo>
                  <a:pt x="789326" y="789327"/>
                </a:lnTo>
                <a:lnTo>
                  <a:pt x="0" y="7893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CH"/>
          </a:p>
        </p:txBody>
      </p:sp>
      <p:sp>
        <p:nvSpPr>
          <p:cNvPr id="38" name="Freeform 38"/>
          <p:cNvSpPr/>
          <p:nvPr/>
        </p:nvSpPr>
        <p:spPr>
          <a:xfrm>
            <a:off x="13054425" y="3300297"/>
            <a:ext cx="741603" cy="809389"/>
          </a:xfrm>
          <a:custGeom>
            <a:avLst/>
            <a:gdLst/>
            <a:ahLst/>
            <a:cxnLst/>
            <a:rect l="l" t="t" r="r" b="b"/>
            <a:pathLst>
              <a:path w="741603" h="809389">
                <a:moveTo>
                  <a:pt x="0" y="0"/>
                </a:moveTo>
                <a:lnTo>
                  <a:pt x="741603" y="0"/>
                </a:lnTo>
                <a:lnTo>
                  <a:pt x="741603" y="809389"/>
                </a:lnTo>
                <a:lnTo>
                  <a:pt x="0" y="809389"/>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CH"/>
          </a:p>
        </p:txBody>
      </p:sp>
      <p:sp>
        <p:nvSpPr>
          <p:cNvPr id="39" name="Freeform 39"/>
          <p:cNvSpPr/>
          <p:nvPr/>
        </p:nvSpPr>
        <p:spPr>
          <a:xfrm>
            <a:off x="4465613" y="3300297"/>
            <a:ext cx="764962" cy="764962"/>
          </a:xfrm>
          <a:custGeom>
            <a:avLst/>
            <a:gdLst/>
            <a:ahLst/>
            <a:cxnLst/>
            <a:rect l="l" t="t" r="r" b="b"/>
            <a:pathLst>
              <a:path w="764962" h="764962">
                <a:moveTo>
                  <a:pt x="0" y="0"/>
                </a:moveTo>
                <a:lnTo>
                  <a:pt x="764962" y="0"/>
                </a:lnTo>
                <a:lnTo>
                  <a:pt x="764962" y="764962"/>
                </a:lnTo>
                <a:lnTo>
                  <a:pt x="0" y="764962"/>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CH"/>
          </a:p>
        </p:txBody>
      </p:sp>
      <p:sp>
        <p:nvSpPr>
          <p:cNvPr id="40" name="Freeform 40"/>
          <p:cNvSpPr/>
          <p:nvPr/>
        </p:nvSpPr>
        <p:spPr>
          <a:xfrm>
            <a:off x="7328550" y="3335067"/>
            <a:ext cx="764962" cy="764962"/>
          </a:xfrm>
          <a:custGeom>
            <a:avLst/>
            <a:gdLst/>
            <a:ahLst/>
            <a:cxnLst/>
            <a:rect l="l" t="t" r="r" b="b"/>
            <a:pathLst>
              <a:path w="764962" h="764962">
                <a:moveTo>
                  <a:pt x="0" y="0"/>
                </a:moveTo>
                <a:lnTo>
                  <a:pt x="764962" y="0"/>
                </a:lnTo>
                <a:lnTo>
                  <a:pt x="764962" y="764961"/>
                </a:lnTo>
                <a:lnTo>
                  <a:pt x="0" y="76496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CH"/>
          </a:p>
        </p:txBody>
      </p:sp>
      <p:sp>
        <p:nvSpPr>
          <p:cNvPr id="41" name="Freeform 41"/>
          <p:cNvSpPr/>
          <p:nvPr/>
        </p:nvSpPr>
        <p:spPr>
          <a:xfrm>
            <a:off x="10191488" y="3300297"/>
            <a:ext cx="726862" cy="726862"/>
          </a:xfrm>
          <a:custGeom>
            <a:avLst/>
            <a:gdLst/>
            <a:ahLst/>
            <a:cxnLst/>
            <a:rect l="l" t="t" r="r" b="b"/>
            <a:pathLst>
              <a:path w="726862" h="726862">
                <a:moveTo>
                  <a:pt x="0" y="0"/>
                </a:moveTo>
                <a:lnTo>
                  <a:pt x="726862" y="0"/>
                </a:lnTo>
                <a:lnTo>
                  <a:pt x="726862" y="726862"/>
                </a:lnTo>
                <a:lnTo>
                  <a:pt x="0" y="726862"/>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CH"/>
          </a:p>
        </p:txBody>
      </p:sp>
      <p:pic>
        <p:nvPicPr>
          <p:cNvPr id="42" name="Picture 41">
            <a:extLst>
              <a:ext uri="{FF2B5EF4-FFF2-40B4-BE49-F238E27FC236}">
                <a16:creationId xmlns:a16="http://schemas.microsoft.com/office/drawing/2014/main" id="{D106435A-7045-57EF-2B5E-FC800F9EDF35}"/>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34669" y="190500"/>
            <a:ext cx="3880131" cy="9837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40388" y="3886967"/>
            <a:ext cx="2438070" cy="2508087"/>
          </a:xfrm>
          <a:custGeom>
            <a:avLst/>
            <a:gdLst/>
            <a:ahLst/>
            <a:cxnLst/>
            <a:rect l="l" t="t" r="r" b="b"/>
            <a:pathLst>
              <a:path w="2438070" h="2508087">
                <a:moveTo>
                  <a:pt x="0" y="0"/>
                </a:moveTo>
                <a:lnTo>
                  <a:pt x="2438070" y="0"/>
                </a:lnTo>
                <a:lnTo>
                  <a:pt x="2438070" y="2508087"/>
                </a:lnTo>
                <a:lnTo>
                  <a:pt x="0" y="2508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3" name="Freeform 3"/>
          <p:cNvSpPr/>
          <p:nvPr/>
        </p:nvSpPr>
        <p:spPr>
          <a:xfrm rot="-10800000">
            <a:off x="11209542" y="3886967"/>
            <a:ext cx="2438070" cy="2508087"/>
          </a:xfrm>
          <a:custGeom>
            <a:avLst/>
            <a:gdLst/>
            <a:ahLst/>
            <a:cxnLst/>
            <a:rect l="l" t="t" r="r" b="b"/>
            <a:pathLst>
              <a:path w="2438070" h="2508087">
                <a:moveTo>
                  <a:pt x="0" y="0"/>
                </a:moveTo>
                <a:lnTo>
                  <a:pt x="2438070" y="0"/>
                </a:lnTo>
                <a:lnTo>
                  <a:pt x="2438070" y="2508087"/>
                </a:lnTo>
                <a:lnTo>
                  <a:pt x="0" y="25080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H"/>
          </a:p>
        </p:txBody>
      </p:sp>
      <p:sp>
        <p:nvSpPr>
          <p:cNvPr id="4" name="Freeform 4"/>
          <p:cNvSpPr/>
          <p:nvPr/>
        </p:nvSpPr>
        <p:spPr>
          <a:xfrm rot="2100000">
            <a:off x="5234397" y="2003011"/>
            <a:ext cx="2438070" cy="2508087"/>
          </a:xfrm>
          <a:custGeom>
            <a:avLst/>
            <a:gdLst/>
            <a:ahLst/>
            <a:cxnLst/>
            <a:rect l="l" t="t" r="r" b="b"/>
            <a:pathLst>
              <a:path w="2438070" h="2508087">
                <a:moveTo>
                  <a:pt x="0" y="0"/>
                </a:moveTo>
                <a:lnTo>
                  <a:pt x="2438070" y="0"/>
                </a:lnTo>
                <a:lnTo>
                  <a:pt x="2438070" y="2508088"/>
                </a:lnTo>
                <a:lnTo>
                  <a:pt x="0" y="25080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H"/>
          </a:p>
        </p:txBody>
      </p:sp>
      <p:sp>
        <p:nvSpPr>
          <p:cNvPr id="5" name="Freeform 5"/>
          <p:cNvSpPr/>
          <p:nvPr/>
        </p:nvSpPr>
        <p:spPr>
          <a:xfrm rot="-8700000">
            <a:off x="10615533" y="5770923"/>
            <a:ext cx="2438070" cy="2508087"/>
          </a:xfrm>
          <a:custGeom>
            <a:avLst/>
            <a:gdLst/>
            <a:ahLst/>
            <a:cxnLst/>
            <a:rect l="l" t="t" r="r" b="b"/>
            <a:pathLst>
              <a:path w="2438070" h="2508087">
                <a:moveTo>
                  <a:pt x="0" y="0"/>
                </a:moveTo>
                <a:lnTo>
                  <a:pt x="2438070" y="0"/>
                </a:lnTo>
                <a:lnTo>
                  <a:pt x="2438070" y="2508087"/>
                </a:lnTo>
                <a:lnTo>
                  <a:pt x="0" y="250808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H"/>
          </a:p>
        </p:txBody>
      </p:sp>
      <p:sp>
        <p:nvSpPr>
          <p:cNvPr id="6" name="Freeform 6"/>
          <p:cNvSpPr/>
          <p:nvPr/>
        </p:nvSpPr>
        <p:spPr>
          <a:xfrm rot="-2100000">
            <a:off x="5234397" y="5770923"/>
            <a:ext cx="2438070" cy="2508087"/>
          </a:xfrm>
          <a:custGeom>
            <a:avLst/>
            <a:gdLst/>
            <a:ahLst/>
            <a:cxnLst/>
            <a:rect l="l" t="t" r="r" b="b"/>
            <a:pathLst>
              <a:path w="2438070" h="2508087">
                <a:moveTo>
                  <a:pt x="0" y="0"/>
                </a:moveTo>
                <a:lnTo>
                  <a:pt x="2438070" y="0"/>
                </a:lnTo>
                <a:lnTo>
                  <a:pt x="2438070" y="2508087"/>
                </a:lnTo>
                <a:lnTo>
                  <a:pt x="0" y="25080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H"/>
          </a:p>
        </p:txBody>
      </p:sp>
      <p:sp>
        <p:nvSpPr>
          <p:cNvPr id="7" name="Freeform 7"/>
          <p:cNvSpPr/>
          <p:nvPr/>
        </p:nvSpPr>
        <p:spPr>
          <a:xfrm rot="8700000">
            <a:off x="10615533" y="2003011"/>
            <a:ext cx="2438070" cy="2508087"/>
          </a:xfrm>
          <a:custGeom>
            <a:avLst/>
            <a:gdLst/>
            <a:ahLst/>
            <a:cxnLst/>
            <a:rect l="l" t="t" r="r" b="b"/>
            <a:pathLst>
              <a:path w="2438070" h="2508087">
                <a:moveTo>
                  <a:pt x="0" y="0"/>
                </a:moveTo>
                <a:lnTo>
                  <a:pt x="2438070" y="0"/>
                </a:lnTo>
                <a:lnTo>
                  <a:pt x="2438070" y="2508088"/>
                </a:lnTo>
                <a:lnTo>
                  <a:pt x="0" y="25080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H"/>
          </a:p>
        </p:txBody>
      </p:sp>
      <p:sp>
        <p:nvSpPr>
          <p:cNvPr id="8" name="Freeform 8"/>
          <p:cNvSpPr/>
          <p:nvPr/>
        </p:nvSpPr>
        <p:spPr>
          <a:xfrm rot="2700000">
            <a:off x="6707445" y="3127935"/>
            <a:ext cx="4873111" cy="4873111"/>
          </a:xfrm>
          <a:custGeom>
            <a:avLst/>
            <a:gdLst/>
            <a:ahLst/>
            <a:cxnLst/>
            <a:rect l="l" t="t" r="r" b="b"/>
            <a:pathLst>
              <a:path w="4873111" h="4873111">
                <a:moveTo>
                  <a:pt x="0" y="0"/>
                </a:moveTo>
                <a:lnTo>
                  <a:pt x="4873110" y="0"/>
                </a:lnTo>
                <a:lnTo>
                  <a:pt x="4873110" y="4873111"/>
                </a:lnTo>
                <a:lnTo>
                  <a:pt x="0" y="487311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H"/>
          </a:p>
        </p:txBody>
      </p:sp>
      <p:grpSp>
        <p:nvGrpSpPr>
          <p:cNvPr id="9" name="Group 9"/>
          <p:cNvGrpSpPr/>
          <p:nvPr/>
        </p:nvGrpSpPr>
        <p:grpSpPr>
          <a:xfrm>
            <a:off x="950085" y="2079461"/>
            <a:ext cx="591887" cy="591887"/>
            <a:chOff x="0" y="0"/>
            <a:chExt cx="155888" cy="155888"/>
          </a:xfrm>
        </p:grpSpPr>
        <p:sp>
          <p:nvSpPr>
            <p:cNvPr id="10" name="Freeform 10"/>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AEEDFF"/>
            </a:solidFill>
          </p:spPr>
          <p:txBody>
            <a:bodyPr/>
            <a:lstStyle/>
            <a:p>
              <a:endParaRPr lang="en-CH"/>
            </a:p>
          </p:txBody>
        </p:sp>
        <p:sp>
          <p:nvSpPr>
            <p:cNvPr id="11" name="TextBox 11"/>
            <p:cNvSpPr txBox="1"/>
            <p:nvPr/>
          </p:nvSpPr>
          <p:spPr>
            <a:xfrm>
              <a:off x="0" y="9525"/>
              <a:ext cx="155888" cy="146363"/>
            </a:xfrm>
            <a:prstGeom prst="rect">
              <a:avLst/>
            </a:prstGeom>
          </p:spPr>
          <p:txBody>
            <a:bodyPr lIns="50800" tIns="50800" rIns="50800" bIns="50800" rtlCol="0" anchor="ctr"/>
            <a:lstStyle/>
            <a:p>
              <a:pPr algn="ctr">
                <a:lnSpc>
                  <a:spcPts val="2160"/>
                </a:lnSpc>
              </a:pPr>
              <a:r>
                <a:rPr lang="en-US" sz="1800" b="1">
                  <a:solidFill>
                    <a:srgbClr val="0193C0"/>
                  </a:solidFill>
                  <a:latin typeface="Open Sans Bold"/>
                  <a:ea typeface="Open Sans Bold"/>
                  <a:cs typeface="Open Sans Bold"/>
                  <a:sym typeface="Open Sans Bold"/>
                </a:rPr>
                <a:t>1</a:t>
              </a:r>
            </a:p>
          </p:txBody>
        </p:sp>
      </p:grpSp>
      <p:grpSp>
        <p:nvGrpSpPr>
          <p:cNvPr id="12" name="Group 12"/>
          <p:cNvGrpSpPr/>
          <p:nvPr/>
        </p:nvGrpSpPr>
        <p:grpSpPr>
          <a:xfrm>
            <a:off x="16742661" y="2079461"/>
            <a:ext cx="591887" cy="591887"/>
            <a:chOff x="0" y="0"/>
            <a:chExt cx="155888" cy="155888"/>
          </a:xfrm>
        </p:grpSpPr>
        <p:sp>
          <p:nvSpPr>
            <p:cNvPr id="13" name="Freeform 13"/>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AEEDFF"/>
            </a:solidFill>
          </p:spPr>
          <p:txBody>
            <a:bodyPr/>
            <a:lstStyle/>
            <a:p>
              <a:endParaRPr lang="en-CH"/>
            </a:p>
          </p:txBody>
        </p:sp>
        <p:sp>
          <p:nvSpPr>
            <p:cNvPr id="14" name="TextBox 14"/>
            <p:cNvSpPr txBox="1"/>
            <p:nvPr/>
          </p:nvSpPr>
          <p:spPr>
            <a:xfrm>
              <a:off x="0" y="9525"/>
              <a:ext cx="155888" cy="146363"/>
            </a:xfrm>
            <a:prstGeom prst="rect">
              <a:avLst/>
            </a:prstGeom>
          </p:spPr>
          <p:txBody>
            <a:bodyPr lIns="50800" tIns="50800" rIns="50800" bIns="50800" rtlCol="0" anchor="ctr"/>
            <a:lstStyle/>
            <a:p>
              <a:pPr algn="ctr">
                <a:lnSpc>
                  <a:spcPts val="2160"/>
                </a:lnSpc>
              </a:pPr>
              <a:r>
                <a:rPr lang="en-US" sz="1800" b="1">
                  <a:solidFill>
                    <a:srgbClr val="0193C0"/>
                  </a:solidFill>
                  <a:latin typeface="Open Sans Bold"/>
                  <a:ea typeface="Open Sans Bold"/>
                  <a:cs typeface="Open Sans Bold"/>
                  <a:sym typeface="Open Sans Bold"/>
                </a:rPr>
                <a:t>4</a:t>
              </a:r>
            </a:p>
          </p:txBody>
        </p:sp>
      </p:grpSp>
      <p:grpSp>
        <p:nvGrpSpPr>
          <p:cNvPr id="15" name="Group 15"/>
          <p:cNvGrpSpPr/>
          <p:nvPr/>
        </p:nvGrpSpPr>
        <p:grpSpPr>
          <a:xfrm>
            <a:off x="950085" y="4403473"/>
            <a:ext cx="591887" cy="591887"/>
            <a:chOff x="0" y="0"/>
            <a:chExt cx="155888" cy="155888"/>
          </a:xfrm>
        </p:grpSpPr>
        <p:sp>
          <p:nvSpPr>
            <p:cNvPr id="16" name="Freeform 16"/>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AEEDFF"/>
            </a:solidFill>
          </p:spPr>
          <p:txBody>
            <a:bodyPr/>
            <a:lstStyle/>
            <a:p>
              <a:endParaRPr lang="en-CH"/>
            </a:p>
          </p:txBody>
        </p:sp>
        <p:sp>
          <p:nvSpPr>
            <p:cNvPr id="17" name="TextBox 17"/>
            <p:cNvSpPr txBox="1"/>
            <p:nvPr/>
          </p:nvSpPr>
          <p:spPr>
            <a:xfrm>
              <a:off x="0" y="9525"/>
              <a:ext cx="155888" cy="146363"/>
            </a:xfrm>
            <a:prstGeom prst="rect">
              <a:avLst/>
            </a:prstGeom>
          </p:spPr>
          <p:txBody>
            <a:bodyPr lIns="50800" tIns="50800" rIns="50800" bIns="50800" rtlCol="0" anchor="ctr"/>
            <a:lstStyle/>
            <a:p>
              <a:pPr algn="ctr">
                <a:lnSpc>
                  <a:spcPts val="2160"/>
                </a:lnSpc>
              </a:pPr>
              <a:r>
                <a:rPr lang="en-US" sz="1800" b="1">
                  <a:solidFill>
                    <a:srgbClr val="0193C0"/>
                  </a:solidFill>
                  <a:latin typeface="Open Sans Bold"/>
                  <a:ea typeface="Open Sans Bold"/>
                  <a:cs typeface="Open Sans Bold"/>
                  <a:sym typeface="Open Sans Bold"/>
                </a:rPr>
                <a:t>2</a:t>
              </a:r>
            </a:p>
          </p:txBody>
        </p:sp>
      </p:grpSp>
      <p:grpSp>
        <p:nvGrpSpPr>
          <p:cNvPr id="18" name="Group 18"/>
          <p:cNvGrpSpPr/>
          <p:nvPr/>
        </p:nvGrpSpPr>
        <p:grpSpPr>
          <a:xfrm>
            <a:off x="16742661" y="4403473"/>
            <a:ext cx="591887" cy="591887"/>
            <a:chOff x="0" y="0"/>
            <a:chExt cx="155888" cy="155888"/>
          </a:xfrm>
        </p:grpSpPr>
        <p:sp>
          <p:nvSpPr>
            <p:cNvPr id="19" name="Freeform 19"/>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68CAE1"/>
            </a:solidFill>
          </p:spPr>
          <p:txBody>
            <a:bodyPr/>
            <a:lstStyle/>
            <a:p>
              <a:endParaRPr lang="en-CH"/>
            </a:p>
          </p:txBody>
        </p:sp>
        <p:sp>
          <p:nvSpPr>
            <p:cNvPr id="20" name="TextBox 20"/>
            <p:cNvSpPr txBox="1"/>
            <p:nvPr/>
          </p:nvSpPr>
          <p:spPr>
            <a:xfrm>
              <a:off x="0" y="9525"/>
              <a:ext cx="155888" cy="146363"/>
            </a:xfrm>
            <a:prstGeom prst="rect">
              <a:avLst/>
            </a:prstGeom>
          </p:spPr>
          <p:txBody>
            <a:bodyPr lIns="50800" tIns="50800" rIns="50800" bIns="50800" rtlCol="0" anchor="ctr"/>
            <a:lstStyle/>
            <a:p>
              <a:pPr algn="ctr">
                <a:lnSpc>
                  <a:spcPts val="2160"/>
                </a:lnSpc>
              </a:pPr>
              <a:r>
                <a:rPr lang="en-US" sz="1800" b="1">
                  <a:solidFill>
                    <a:srgbClr val="0193C0"/>
                  </a:solidFill>
                  <a:latin typeface="Open Sans Bold"/>
                  <a:ea typeface="Open Sans Bold"/>
                  <a:cs typeface="Open Sans Bold"/>
                  <a:sym typeface="Open Sans Bold"/>
                </a:rPr>
                <a:t>5</a:t>
              </a:r>
            </a:p>
          </p:txBody>
        </p:sp>
      </p:grpSp>
      <p:grpSp>
        <p:nvGrpSpPr>
          <p:cNvPr id="21" name="Group 21"/>
          <p:cNvGrpSpPr/>
          <p:nvPr/>
        </p:nvGrpSpPr>
        <p:grpSpPr>
          <a:xfrm>
            <a:off x="950085" y="6727485"/>
            <a:ext cx="591887" cy="591887"/>
            <a:chOff x="0" y="0"/>
            <a:chExt cx="155888" cy="155888"/>
          </a:xfrm>
        </p:grpSpPr>
        <p:sp>
          <p:nvSpPr>
            <p:cNvPr id="22" name="Freeform 22"/>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68CAE1"/>
            </a:solidFill>
          </p:spPr>
          <p:txBody>
            <a:bodyPr/>
            <a:lstStyle/>
            <a:p>
              <a:endParaRPr lang="en-CH"/>
            </a:p>
          </p:txBody>
        </p:sp>
        <p:sp>
          <p:nvSpPr>
            <p:cNvPr id="23" name="TextBox 23"/>
            <p:cNvSpPr txBox="1"/>
            <p:nvPr/>
          </p:nvSpPr>
          <p:spPr>
            <a:xfrm>
              <a:off x="0" y="9525"/>
              <a:ext cx="155888" cy="146363"/>
            </a:xfrm>
            <a:prstGeom prst="rect">
              <a:avLst/>
            </a:prstGeom>
          </p:spPr>
          <p:txBody>
            <a:bodyPr lIns="50800" tIns="50800" rIns="50800" bIns="50800" rtlCol="0" anchor="ctr"/>
            <a:lstStyle/>
            <a:p>
              <a:pPr algn="ctr">
                <a:lnSpc>
                  <a:spcPts val="2160"/>
                </a:lnSpc>
              </a:pPr>
              <a:r>
                <a:rPr lang="en-US" sz="1800" b="1">
                  <a:solidFill>
                    <a:srgbClr val="0193C0"/>
                  </a:solidFill>
                  <a:latin typeface="Open Sans Bold"/>
                  <a:ea typeface="Open Sans Bold"/>
                  <a:cs typeface="Open Sans Bold"/>
                  <a:sym typeface="Open Sans Bold"/>
                </a:rPr>
                <a:t>3</a:t>
              </a:r>
            </a:p>
          </p:txBody>
        </p:sp>
      </p:grpSp>
      <p:grpSp>
        <p:nvGrpSpPr>
          <p:cNvPr id="24" name="Group 24"/>
          <p:cNvGrpSpPr/>
          <p:nvPr/>
        </p:nvGrpSpPr>
        <p:grpSpPr>
          <a:xfrm>
            <a:off x="16742661" y="6727485"/>
            <a:ext cx="591887" cy="591887"/>
            <a:chOff x="0" y="0"/>
            <a:chExt cx="155888" cy="155888"/>
          </a:xfrm>
        </p:grpSpPr>
        <p:sp>
          <p:nvSpPr>
            <p:cNvPr id="25" name="Freeform 25"/>
            <p:cNvSpPr/>
            <p:nvPr/>
          </p:nvSpPr>
          <p:spPr>
            <a:xfrm>
              <a:off x="0" y="0"/>
              <a:ext cx="155888" cy="155888"/>
            </a:xfrm>
            <a:custGeom>
              <a:avLst/>
              <a:gdLst/>
              <a:ahLst/>
              <a:cxnLst/>
              <a:rect l="l" t="t" r="r" b="b"/>
              <a:pathLst>
                <a:path w="155888" h="155888">
                  <a:moveTo>
                    <a:pt x="0" y="0"/>
                  </a:moveTo>
                  <a:lnTo>
                    <a:pt x="155888" y="0"/>
                  </a:lnTo>
                  <a:lnTo>
                    <a:pt x="155888" y="155888"/>
                  </a:lnTo>
                  <a:lnTo>
                    <a:pt x="0" y="155888"/>
                  </a:lnTo>
                  <a:close/>
                </a:path>
              </a:pathLst>
            </a:custGeom>
            <a:solidFill>
              <a:srgbClr val="0068A7"/>
            </a:solidFill>
          </p:spPr>
          <p:txBody>
            <a:bodyPr/>
            <a:lstStyle/>
            <a:p>
              <a:endParaRPr lang="en-CH"/>
            </a:p>
          </p:txBody>
        </p:sp>
        <p:sp>
          <p:nvSpPr>
            <p:cNvPr id="26" name="TextBox 26"/>
            <p:cNvSpPr txBox="1"/>
            <p:nvPr/>
          </p:nvSpPr>
          <p:spPr>
            <a:xfrm>
              <a:off x="0" y="9525"/>
              <a:ext cx="155888" cy="146363"/>
            </a:xfrm>
            <a:prstGeom prst="rect">
              <a:avLst/>
            </a:prstGeom>
          </p:spPr>
          <p:txBody>
            <a:bodyPr lIns="50800" tIns="50800" rIns="50800" bIns="50800" rtlCol="0" anchor="ctr"/>
            <a:lstStyle/>
            <a:p>
              <a:pPr algn="ctr">
                <a:lnSpc>
                  <a:spcPts val="2160"/>
                </a:lnSpc>
              </a:pPr>
              <a:r>
                <a:rPr lang="en-US" sz="1800" b="1">
                  <a:solidFill>
                    <a:srgbClr val="0193C0"/>
                  </a:solidFill>
                  <a:latin typeface="Open Sans Bold"/>
                  <a:ea typeface="Open Sans Bold"/>
                  <a:cs typeface="Open Sans Bold"/>
                  <a:sym typeface="Open Sans Bold"/>
                </a:rPr>
                <a:t>6</a:t>
              </a:r>
            </a:p>
          </p:txBody>
        </p:sp>
      </p:grpSp>
      <p:sp>
        <p:nvSpPr>
          <p:cNvPr id="27" name="Freeform 27"/>
          <p:cNvSpPr/>
          <p:nvPr/>
        </p:nvSpPr>
        <p:spPr>
          <a:xfrm>
            <a:off x="5698190" y="2582781"/>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H"/>
          </a:p>
        </p:txBody>
      </p:sp>
      <p:sp>
        <p:nvSpPr>
          <p:cNvPr id="28" name="Freeform 28"/>
          <p:cNvSpPr/>
          <p:nvPr/>
        </p:nvSpPr>
        <p:spPr>
          <a:xfrm>
            <a:off x="5161361" y="4838700"/>
            <a:ext cx="508254" cy="609600"/>
          </a:xfrm>
          <a:custGeom>
            <a:avLst/>
            <a:gdLst/>
            <a:ahLst/>
            <a:cxnLst/>
            <a:rect l="l" t="t" r="r" b="b"/>
            <a:pathLst>
              <a:path w="508254" h="609600">
                <a:moveTo>
                  <a:pt x="0" y="0"/>
                </a:moveTo>
                <a:lnTo>
                  <a:pt x="508254" y="0"/>
                </a:lnTo>
                <a:lnTo>
                  <a:pt x="508254" y="609600"/>
                </a:lnTo>
                <a:lnTo>
                  <a:pt x="0" y="6096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CH"/>
          </a:p>
        </p:txBody>
      </p:sp>
      <p:sp>
        <p:nvSpPr>
          <p:cNvPr id="29" name="Freeform 29"/>
          <p:cNvSpPr/>
          <p:nvPr/>
        </p:nvSpPr>
        <p:spPr>
          <a:xfrm>
            <a:off x="5774390" y="6918615"/>
            <a:ext cx="457200" cy="609600"/>
          </a:xfrm>
          <a:custGeom>
            <a:avLst/>
            <a:gdLst/>
            <a:ahLst/>
            <a:cxnLst/>
            <a:rect l="l" t="t" r="r" b="b"/>
            <a:pathLst>
              <a:path w="457200" h="609600">
                <a:moveTo>
                  <a:pt x="0" y="0"/>
                </a:moveTo>
                <a:lnTo>
                  <a:pt x="457200" y="0"/>
                </a:lnTo>
                <a:lnTo>
                  <a:pt x="457200" y="609600"/>
                </a:lnTo>
                <a:lnTo>
                  <a:pt x="0" y="6096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CH"/>
          </a:p>
        </p:txBody>
      </p:sp>
      <p:sp>
        <p:nvSpPr>
          <p:cNvPr id="30" name="Freeform 30"/>
          <p:cNvSpPr/>
          <p:nvPr/>
        </p:nvSpPr>
        <p:spPr>
          <a:xfrm>
            <a:off x="12031264" y="2671348"/>
            <a:ext cx="558546" cy="609600"/>
          </a:xfrm>
          <a:custGeom>
            <a:avLst/>
            <a:gdLst/>
            <a:ahLst/>
            <a:cxnLst/>
            <a:rect l="l" t="t" r="r" b="b"/>
            <a:pathLst>
              <a:path w="558546" h="609600">
                <a:moveTo>
                  <a:pt x="0" y="0"/>
                </a:moveTo>
                <a:lnTo>
                  <a:pt x="558546" y="0"/>
                </a:lnTo>
                <a:lnTo>
                  <a:pt x="558546" y="609600"/>
                </a:lnTo>
                <a:lnTo>
                  <a:pt x="0" y="6096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CH"/>
          </a:p>
        </p:txBody>
      </p:sp>
      <p:sp>
        <p:nvSpPr>
          <p:cNvPr id="31" name="Freeform 31"/>
          <p:cNvSpPr/>
          <p:nvPr/>
        </p:nvSpPr>
        <p:spPr>
          <a:xfrm>
            <a:off x="11818977" y="6918615"/>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CH"/>
          </a:p>
        </p:txBody>
      </p:sp>
      <p:sp>
        <p:nvSpPr>
          <p:cNvPr id="32" name="Freeform 32"/>
          <p:cNvSpPr/>
          <p:nvPr/>
        </p:nvSpPr>
        <p:spPr>
          <a:xfrm>
            <a:off x="5325779" y="9324625"/>
            <a:ext cx="7636442" cy="861973"/>
          </a:xfrm>
          <a:custGeom>
            <a:avLst/>
            <a:gdLst/>
            <a:ahLst/>
            <a:cxnLst/>
            <a:rect l="l" t="t" r="r" b="b"/>
            <a:pathLst>
              <a:path w="7636442" h="861973">
                <a:moveTo>
                  <a:pt x="0" y="0"/>
                </a:moveTo>
                <a:lnTo>
                  <a:pt x="7636442" y="0"/>
                </a:lnTo>
                <a:lnTo>
                  <a:pt x="7636442" y="861973"/>
                </a:lnTo>
                <a:lnTo>
                  <a:pt x="0" y="861973"/>
                </a:lnTo>
                <a:lnTo>
                  <a:pt x="0" y="0"/>
                </a:lnTo>
                <a:close/>
              </a:path>
            </a:pathLst>
          </a:custGeom>
          <a:blipFill>
            <a:blip r:embed="rId21"/>
            <a:stretch>
              <a:fillRect/>
            </a:stretch>
          </a:blipFill>
        </p:spPr>
        <p:txBody>
          <a:bodyPr/>
          <a:lstStyle/>
          <a:p>
            <a:endParaRPr lang="en-CH"/>
          </a:p>
        </p:txBody>
      </p:sp>
      <p:grpSp>
        <p:nvGrpSpPr>
          <p:cNvPr id="34" name="Group 34"/>
          <p:cNvGrpSpPr/>
          <p:nvPr/>
        </p:nvGrpSpPr>
        <p:grpSpPr>
          <a:xfrm>
            <a:off x="1773363" y="2079461"/>
            <a:ext cx="2571750" cy="2066288"/>
            <a:chOff x="0" y="0"/>
            <a:chExt cx="3429000" cy="2755051"/>
          </a:xfrm>
        </p:grpSpPr>
        <p:sp>
          <p:nvSpPr>
            <p:cNvPr id="35" name="TextBox 35"/>
            <p:cNvSpPr txBox="1"/>
            <p:nvPr/>
          </p:nvSpPr>
          <p:spPr>
            <a:xfrm>
              <a:off x="0" y="9525"/>
              <a:ext cx="3429000" cy="701675"/>
            </a:xfrm>
            <a:prstGeom prst="rect">
              <a:avLst/>
            </a:prstGeom>
          </p:spPr>
          <p:txBody>
            <a:bodyPr lIns="0" tIns="0" rIns="0" bIns="0" rtlCol="0" anchor="t">
              <a:spAutoFit/>
            </a:bodyPr>
            <a:lstStyle/>
            <a:p>
              <a:pPr algn="l">
                <a:lnSpc>
                  <a:spcPts val="2160"/>
                </a:lnSpc>
              </a:pPr>
              <a:r>
                <a:rPr lang="en-US" sz="1800" b="1">
                  <a:solidFill>
                    <a:srgbClr val="0068A7"/>
                  </a:solidFill>
                  <a:latin typeface="Open Sans Bold"/>
                  <a:ea typeface="Open Sans Bold"/>
                  <a:cs typeface="Open Sans Bold"/>
                  <a:sym typeface="Open Sans Bold"/>
                </a:rPr>
                <a:t>Global health governance</a:t>
              </a:r>
            </a:p>
          </p:txBody>
        </p:sp>
        <p:sp>
          <p:nvSpPr>
            <p:cNvPr id="36" name="TextBox 36"/>
            <p:cNvSpPr txBox="1"/>
            <p:nvPr/>
          </p:nvSpPr>
          <p:spPr>
            <a:xfrm>
              <a:off x="0" y="939164"/>
              <a:ext cx="3429000" cy="1815887"/>
            </a:xfrm>
            <a:prstGeom prst="rect">
              <a:avLst/>
            </a:prstGeom>
          </p:spPr>
          <p:txBody>
            <a:bodyPr lIns="0" tIns="0" rIns="0" bIns="0" rtlCol="0" anchor="t">
              <a:spAutoFit/>
            </a:bodyPr>
            <a:lstStyle/>
            <a:p>
              <a:pPr marL="345449" lvl="1" indent="-172725" algn="l">
                <a:lnSpc>
                  <a:spcPts val="2240"/>
                </a:lnSpc>
                <a:buFont typeface="Arial"/>
                <a:buChar char="•"/>
              </a:pPr>
              <a:r>
                <a:rPr lang="en-US" sz="1600">
                  <a:solidFill>
                    <a:srgbClr val="0068A7"/>
                  </a:solidFill>
                  <a:latin typeface="Open Sans"/>
                  <a:ea typeface="Open Sans"/>
                  <a:cs typeface="Open Sans"/>
                  <a:sym typeface="Open Sans"/>
                </a:rPr>
                <a:t>5 constituency statements at WHO governing bodies</a:t>
              </a:r>
            </a:p>
            <a:p>
              <a:pPr marL="345449" lvl="1" indent="-172725" algn="l">
                <a:lnSpc>
                  <a:spcPts val="2240"/>
                </a:lnSpc>
                <a:spcBef>
                  <a:spcPct val="0"/>
                </a:spcBef>
                <a:buFont typeface="Arial"/>
                <a:buChar char="•"/>
              </a:pPr>
              <a:r>
                <a:rPr lang="en-US" sz="1600">
                  <a:solidFill>
                    <a:srgbClr val="0068A7"/>
                  </a:solidFill>
                  <a:latin typeface="Open Sans"/>
                  <a:ea typeface="Open Sans"/>
                  <a:cs typeface="Open Sans"/>
                  <a:sym typeface="Open Sans"/>
                </a:rPr>
                <a:t>Connection with WHO at leadership level</a:t>
              </a:r>
            </a:p>
          </p:txBody>
        </p:sp>
      </p:grpSp>
      <p:grpSp>
        <p:nvGrpSpPr>
          <p:cNvPr id="37" name="Group 37"/>
          <p:cNvGrpSpPr/>
          <p:nvPr/>
        </p:nvGrpSpPr>
        <p:grpSpPr>
          <a:xfrm>
            <a:off x="13942887" y="2079461"/>
            <a:ext cx="2571750" cy="1790063"/>
            <a:chOff x="0" y="0"/>
            <a:chExt cx="3429000" cy="2386751"/>
          </a:xfrm>
        </p:grpSpPr>
        <p:sp>
          <p:nvSpPr>
            <p:cNvPr id="38" name="TextBox 38"/>
            <p:cNvSpPr txBox="1"/>
            <p:nvPr/>
          </p:nvSpPr>
          <p:spPr>
            <a:xfrm>
              <a:off x="0" y="9525"/>
              <a:ext cx="3429000" cy="701675"/>
            </a:xfrm>
            <a:prstGeom prst="rect">
              <a:avLst/>
            </a:prstGeom>
          </p:spPr>
          <p:txBody>
            <a:bodyPr lIns="0" tIns="0" rIns="0" bIns="0" rtlCol="0" anchor="t">
              <a:spAutoFit/>
            </a:bodyPr>
            <a:lstStyle/>
            <a:p>
              <a:pPr algn="r">
                <a:lnSpc>
                  <a:spcPts val="2160"/>
                </a:lnSpc>
              </a:pPr>
              <a:r>
                <a:rPr lang="en-US" sz="1800" b="1">
                  <a:solidFill>
                    <a:srgbClr val="0068A7"/>
                  </a:solidFill>
                  <a:latin typeface="Open Sans Bold"/>
                  <a:ea typeface="Open Sans Bold"/>
                  <a:cs typeface="Open Sans Bold"/>
                  <a:sym typeface="Open Sans Bold"/>
                </a:rPr>
                <a:t>Interprofessional collaboration</a:t>
              </a:r>
            </a:p>
          </p:txBody>
        </p:sp>
        <p:sp>
          <p:nvSpPr>
            <p:cNvPr id="39" name="TextBox 39"/>
            <p:cNvSpPr txBox="1"/>
            <p:nvPr/>
          </p:nvSpPr>
          <p:spPr>
            <a:xfrm>
              <a:off x="0" y="939164"/>
              <a:ext cx="3429000" cy="1447587"/>
            </a:xfrm>
            <a:prstGeom prst="rect">
              <a:avLst/>
            </a:prstGeom>
          </p:spPr>
          <p:txBody>
            <a:bodyPr lIns="0" tIns="0" rIns="0" bIns="0" rtlCol="0" anchor="t">
              <a:spAutoFit/>
            </a:bodyPr>
            <a:lstStyle/>
            <a:p>
              <a:pPr marL="345449" lvl="1" indent="-172725" algn="l">
                <a:lnSpc>
                  <a:spcPts val="2240"/>
                </a:lnSpc>
                <a:buFont typeface="Arial"/>
                <a:buChar char="•"/>
              </a:pPr>
              <a:r>
                <a:rPr lang="en-US" sz="1600">
                  <a:solidFill>
                    <a:srgbClr val="0068A7"/>
                  </a:solidFill>
                  <a:latin typeface="Open Sans"/>
                  <a:ea typeface="Open Sans"/>
                  <a:cs typeface="Open Sans"/>
                  <a:sym typeface="Open Sans"/>
                </a:rPr>
                <a:t>Updated WHPA statement</a:t>
              </a:r>
            </a:p>
            <a:p>
              <a:pPr marL="345449" lvl="1" indent="-172725" algn="l">
                <a:lnSpc>
                  <a:spcPts val="2240"/>
                </a:lnSpc>
                <a:buFont typeface="Arial"/>
                <a:buChar char="•"/>
              </a:pPr>
              <a:r>
                <a:rPr lang="en-US" sz="1600">
                  <a:solidFill>
                    <a:srgbClr val="0068A7"/>
                  </a:solidFill>
                  <a:latin typeface="Open Sans"/>
                  <a:ea typeface="Open Sans"/>
                  <a:cs typeface="Open Sans"/>
                  <a:sym typeface="Open Sans"/>
                </a:rPr>
                <a:t>Interprofessional AMR webinar</a:t>
              </a:r>
            </a:p>
          </p:txBody>
        </p:sp>
      </p:grpSp>
      <p:grpSp>
        <p:nvGrpSpPr>
          <p:cNvPr id="40" name="Group 40"/>
          <p:cNvGrpSpPr/>
          <p:nvPr/>
        </p:nvGrpSpPr>
        <p:grpSpPr>
          <a:xfrm>
            <a:off x="1773363" y="4403473"/>
            <a:ext cx="2571750" cy="1799588"/>
            <a:chOff x="0" y="0"/>
            <a:chExt cx="3429000" cy="2399451"/>
          </a:xfrm>
        </p:grpSpPr>
        <p:sp>
          <p:nvSpPr>
            <p:cNvPr id="41" name="TextBox 41"/>
            <p:cNvSpPr txBox="1"/>
            <p:nvPr/>
          </p:nvSpPr>
          <p:spPr>
            <a:xfrm>
              <a:off x="0" y="9525"/>
              <a:ext cx="3429000" cy="346075"/>
            </a:xfrm>
            <a:prstGeom prst="rect">
              <a:avLst/>
            </a:prstGeom>
          </p:spPr>
          <p:txBody>
            <a:bodyPr lIns="0" tIns="0" rIns="0" bIns="0" rtlCol="0" anchor="t">
              <a:spAutoFit/>
            </a:bodyPr>
            <a:lstStyle/>
            <a:p>
              <a:pPr algn="l">
                <a:lnSpc>
                  <a:spcPts val="2160"/>
                </a:lnSpc>
              </a:pPr>
              <a:r>
                <a:rPr lang="en-US" sz="1800" b="1">
                  <a:solidFill>
                    <a:srgbClr val="0068A7"/>
                  </a:solidFill>
                  <a:latin typeface="Open Sans Bold"/>
                  <a:ea typeface="Open Sans Bold"/>
                  <a:cs typeface="Open Sans Bold"/>
                  <a:sym typeface="Open Sans Bold"/>
                </a:rPr>
                <a:t>Shape WHO policy</a:t>
              </a:r>
            </a:p>
          </p:txBody>
        </p:sp>
        <p:sp>
          <p:nvSpPr>
            <p:cNvPr id="42" name="TextBox 42"/>
            <p:cNvSpPr txBox="1"/>
            <p:nvPr/>
          </p:nvSpPr>
          <p:spPr>
            <a:xfrm>
              <a:off x="0" y="583564"/>
              <a:ext cx="3429000" cy="1815887"/>
            </a:xfrm>
            <a:prstGeom prst="rect">
              <a:avLst/>
            </a:prstGeom>
          </p:spPr>
          <p:txBody>
            <a:bodyPr lIns="0" tIns="0" rIns="0" bIns="0" rtlCol="0" anchor="t">
              <a:spAutoFit/>
            </a:bodyPr>
            <a:lstStyle/>
            <a:p>
              <a:pPr marL="345449" lvl="1" indent="-172725" algn="l">
                <a:lnSpc>
                  <a:spcPts val="2240"/>
                </a:lnSpc>
                <a:buFont typeface="Arial"/>
                <a:buChar char="•"/>
              </a:pPr>
              <a:r>
                <a:rPr lang="en-US" sz="1600">
                  <a:solidFill>
                    <a:srgbClr val="0068A7"/>
                  </a:solidFill>
                  <a:latin typeface="Open Sans"/>
                  <a:ea typeface="Open Sans"/>
                  <a:cs typeface="Open Sans"/>
                  <a:sym typeface="Open Sans"/>
                </a:rPr>
                <a:t>Expert review group for ethical recruitment</a:t>
              </a:r>
            </a:p>
            <a:p>
              <a:pPr marL="345449" lvl="1" indent="-172725" algn="l">
                <a:lnSpc>
                  <a:spcPts val="2240"/>
                </a:lnSpc>
                <a:buFont typeface="Arial"/>
                <a:buChar char="•"/>
              </a:pPr>
              <a:r>
                <a:rPr lang="en-US" sz="1600">
                  <a:solidFill>
                    <a:srgbClr val="0068A7"/>
                  </a:solidFill>
                  <a:latin typeface="Open Sans"/>
                  <a:ea typeface="Open Sans"/>
                  <a:cs typeface="Open Sans"/>
                  <a:sym typeface="Open Sans"/>
                </a:rPr>
                <a:t>Input for infection prevention and control curricula</a:t>
              </a:r>
            </a:p>
          </p:txBody>
        </p:sp>
      </p:grpSp>
      <p:grpSp>
        <p:nvGrpSpPr>
          <p:cNvPr id="43" name="Group 43"/>
          <p:cNvGrpSpPr/>
          <p:nvPr/>
        </p:nvGrpSpPr>
        <p:grpSpPr>
          <a:xfrm>
            <a:off x="13942887" y="4403473"/>
            <a:ext cx="2571750" cy="1523363"/>
            <a:chOff x="0" y="0"/>
            <a:chExt cx="3429000" cy="2031151"/>
          </a:xfrm>
        </p:grpSpPr>
        <p:sp>
          <p:nvSpPr>
            <p:cNvPr id="44" name="TextBox 44"/>
            <p:cNvSpPr txBox="1"/>
            <p:nvPr/>
          </p:nvSpPr>
          <p:spPr>
            <a:xfrm>
              <a:off x="0" y="9525"/>
              <a:ext cx="3429000" cy="346075"/>
            </a:xfrm>
            <a:prstGeom prst="rect">
              <a:avLst/>
            </a:prstGeom>
          </p:spPr>
          <p:txBody>
            <a:bodyPr lIns="0" tIns="0" rIns="0" bIns="0" rtlCol="0" anchor="t">
              <a:spAutoFit/>
            </a:bodyPr>
            <a:lstStyle/>
            <a:p>
              <a:pPr algn="r">
                <a:lnSpc>
                  <a:spcPts val="2160"/>
                </a:lnSpc>
              </a:pPr>
              <a:r>
                <a:rPr lang="en-US" sz="1800" b="1">
                  <a:solidFill>
                    <a:srgbClr val="0068A7"/>
                  </a:solidFill>
                  <a:latin typeface="Open Sans Bold"/>
                  <a:ea typeface="Open Sans Bold"/>
                  <a:cs typeface="Open Sans Bold"/>
                  <a:sym typeface="Open Sans Bold"/>
                </a:rPr>
                <a:t>Shape NGO outputs</a:t>
              </a:r>
            </a:p>
          </p:txBody>
        </p:sp>
        <p:sp>
          <p:nvSpPr>
            <p:cNvPr id="45" name="TextBox 45"/>
            <p:cNvSpPr txBox="1"/>
            <p:nvPr/>
          </p:nvSpPr>
          <p:spPr>
            <a:xfrm>
              <a:off x="0" y="583564"/>
              <a:ext cx="3429000" cy="1447587"/>
            </a:xfrm>
            <a:prstGeom prst="rect">
              <a:avLst/>
            </a:prstGeom>
          </p:spPr>
          <p:txBody>
            <a:bodyPr lIns="0" tIns="0" rIns="0" bIns="0" rtlCol="0" anchor="t">
              <a:spAutoFit/>
            </a:bodyPr>
            <a:lstStyle/>
            <a:p>
              <a:pPr marL="345449" lvl="1" indent="-172725" algn="l">
                <a:lnSpc>
                  <a:spcPts val="2240"/>
                </a:lnSpc>
                <a:buFont typeface="Arial"/>
                <a:buChar char="•"/>
              </a:pPr>
              <a:r>
                <a:rPr lang="en-US" sz="1600" dirty="0">
                  <a:solidFill>
                    <a:srgbClr val="0068A7"/>
                  </a:solidFill>
                  <a:latin typeface="Open Sans"/>
                  <a:ea typeface="Open Sans"/>
                  <a:cs typeface="Open Sans"/>
                  <a:sym typeface="Open Sans"/>
                </a:rPr>
                <a:t>Advised NCD Alliance on policy report and health workforce recommendations</a:t>
              </a:r>
            </a:p>
          </p:txBody>
        </p:sp>
      </p:grpSp>
      <p:grpSp>
        <p:nvGrpSpPr>
          <p:cNvPr id="46" name="Group 46"/>
          <p:cNvGrpSpPr/>
          <p:nvPr/>
        </p:nvGrpSpPr>
        <p:grpSpPr>
          <a:xfrm>
            <a:off x="1773363" y="6727485"/>
            <a:ext cx="2571750" cy="2075813"/>
            <a:chOff x="0" y="0"/>
            <a:chExt cx="3429000" cy="2767751"/>
          </a:xfrm>
        </p:grpSpPr>
        <p:sp>
          <p:nvSpPr>
            <p:cNvPr id="47" name="TextBox 47"/>
            <p:cNvSpPr txBox="1"/>
            <p:nvPr/>
          </p:nvSpPr>
          <p:spPr>
            <a:xfrm>
              <a:off x="0" y="9525"/>
              <a:ext cx="3429000" cy="346075"/>
            </a:xfrm>
            <a:prstGeom prst="rect">
              <a:avLst/>
            </a:prstGeom>
          </p:spPr>
          <p:txBody>
            <a:bodyPr lIns="0" tIns="0" rIns="0" bIns="0" rtlCol="0" anchor="t">
              <a:spAutoFit/>
            </a:bodyPr>
            <a:lstStyle/>
            <a:p>
              <a:pPr algn="l">
                <a:lnSpc>
                  <a:spcPts val="2160"/>
                </a:lnSpc>
              </a:pPr>
              <a:r>
                <a:rPr lang="en-US" sz="1800" b="1">
                  <a:solidFill>
                    <a:srgbClr val="0068A7"/>
                  </a:solidFill>
                  <a:latin typeface="Open Sans Bold"/>
                  <a:ea typeface="Open Sans Bold"/>
                  <a:cs typeface="Open Sans Bold"/>
                  <a:sym typeface="Open Sans Bold"/>
                </a:rPr>
                <a:t>Agenda setting</a:t>
              </a:r>
            </a:p>
          </p:txBody>
        </p:sp>
        <p:sp>
          <p:nvSpPr>
            <p:cNvPr id="48" name="TextBox 48"/>
            <p:cNvSpPr txBox="1"/>
            <p:nvPr/>
          </p:nvSpPr>
          <p:spPr>
            <a:xfrm>
              <a:off x="0" y="583564"/>
              <a:ext cx="3429000" cy="2184187"/>
            </a:xfrm>
            <a:prstGeom prst="rect">
              <a:avLst/>
            </a:prstGeom>
          </p:spPr>
          <p:txBody>
            <a:bodyPr lIns="0" tIns="0" rIns="0" bIns="0" rtlCol="0" anchor="t">
              <a:spAutoFit/>
            </a:bodyPr>
            <a:lstStyle/>
            <a:p>
              <a:pPr marL="345449" lvl="1" indent="-172725" algn="l">
                <a:lnSpc>
                  <a:spcPts val="2240"/>
                </a:lnSpc>
                <a:buFont typeface="Arial"/>
                <a:buChar char="•"/>
              </a:pPr>
              <a:r>
                <a:rPr lang="en-US" sz="1600">
                  <a:solidFill>
                    <a:srgbClr val="0068A7"/>
                  </a:solidFill>
                  <a:latin typeface="Open Sans"/>
                  <a:ea typeface="Open Sans"/>
                  <a:cs typeface="Open Sans"/>
                  <a:sym typeface="Open Sans"/>
                </a:rPr>
                <a:t>2 UHC Day statements</a:t>
              </a:r>
            </a:p>
            <a:p>
              <a:pPr marL="345449" lvl="1" indent="-172725" algn="l">
                <a:lnSpc>
                  <a:spcPts val="2240"/>
                </a:lnSpc>
                <a:buFont typeface="Arial"/>
                <a:buChar char="•"/>
              </a:pPr>
              <a:r>
                <a:rPr lang="en-US" sz="1600">
                  <a:solidFill>
                    <a:srgbClr val="0068A7"/>
                  </a:solidFill>
                  <a:latin typeface="Open Sans"/>
                  <a:ea typeface="Open Sans"/>
                  <a:cs typeface="Open Sans"/>
                  <a:sym typeface="Open Sans"/>
                </a:rPr>
                <a:t>WHA78 side event</a:t>
              </a:r>
            </a:p>
            <a:p>
              <a:pPr marL="345449" lvl="1" indent="-172725" algn="l">
                <a:lnSpc>
                  <a:spcPts val="2240"/>
                </a:lnSpc>
                <a:buFont typeface="Arial"/>
                <a:buChar char="•"/>
              </a:pPr>
              <a:r>
                <a:rPr lang="en-US" sz="1600">
                  <a:solidFill>
                    <a:srgbClr val="0068A7"/>
                  </a:solidFill>
                  <a:latin typeface="Open Sans"/>
                  <a:ea typeface="Open Sans"/>
                  <a:cs typeface="Open Sans"/>
                  <a:sym typeface="Open Sans"/>
                </a:rPr>
                <a:t>Global Ministerial Summit on Patient Safety</a:t>
              </a:r>
            </a:p>
            <a:p>
              <a:pPr marL="345449" lvl="1" indent="-172725" algn="l">
                <a:lnSpc>
                  <a:spcPts val="2240"/>
                </a:lnSpc>
                <a:buFont typeface="Arial"/>
                <a:buChar char="•"/>
              </a:pPr>
              <a:r>
                <a:rPr lang="en-US" sz="1600">
                  <a:solidFill>
                    <a:srgbClr val="0068A7"/>
                  </a:solidFill>
                  <a:latin typeface="Open Sans"/>
                  <a:ea typeface="Open Sans"/>
                  <a:cs typeface="Open Sans"/>
                  <a:sym typeface="Open Sans"/>
                </a:rPr>
                <a:t>Summit for the Future</a:t>
              </a:r>
            </a:p>
          </p:txBody>
        </p:sp>
      </p:grpSp>
      <p:grpSp>
        <p:nvGrpSpPr>
          <p:cNvPr id="49" name="Group 49"/>
          <p:cNvGrpSpPr/>
          <p:nvPr/>
        </p:nvGrpSpPr>
        <p:grpSpPr>
          <a:xfrm>
            <a:off x="13942887" y="6727485"/>
            <a:ext cx="2571750" cy="3180713"/>
            <a:chOff x="0" y="0"/>
            <a:chExt cx="3429000" cy="4240951"/>
          </a:xfrm>
        </p:grpSpPr>
        <p:sp>
          <p:nvSpPr>
            <p:cNvPr id="50" name="TextBox 50"/>
            <p:cNvSpPr txBox="1"/>
            <p:nvPr/>
          </p:nvSpPr>
          <p:spPr>
            <a:xfrm>
              <a:off x="0" y="9525"/>
              <a:ext cx="3429000" cy="346075"/>
            </a:xfrm>
            <a:prstGeom prst="rect">
              <a:avLst/>
            </a:prstGeom>
          </p:spPr>
          <p:txBody>
            <a:bodyPr lIns="0" tIns="0" rIns="0" bIns="0" rtlCol="0" anchor="t">
              <a:spAutoFit/>
            </a:bodyPr>
            <a:lstStyle/>
            <a:p>
              <a:pPr algn="r">
                <a:lnSpc>
                  <a:spcPts val="2160"/>
                </a:lnSpc>
              </a:pPr>
              <a:r>
                <a:rPr lang="en-US" sz="1800" b="1">
                  <a:solidFill>
                    <a:srgbClr val="0068A7"/>
                  </a:solidFill>
                  <a:latin typeface="Open Sans Bold"/>
                  <a:ea typeface="Open Sans Bold"/>
                  <a:cs typeface="Open Sans Bold"/>
                  <a:sym typeface="Open Sans Bold"/>
                </a:rPr>
                <a:t>Sought-out partner</a:t>
              </a:r>
            </a:p>
          </p:txBody>
        </p:sp>
        <p:sp>
          <p:nvSpPr>
            <p:cNvPr id="51" name="TextBox 51"/>
            <p:cNvSpPr txBox="1"/>
            <p:nvPr/>
          </p:nvSpPr>
          <p:spPr>
            <a:xfrm>
              <a:off x="0" y="583564"/>
              <a:ext cx="3429000" cy="3657387"/>
            </a:xfrm>
            <a:prstGeom prst="rect">
              <a:avLst/>
            </a:prstGeom>
          </p:spPr>
          <p:txBody>
            <a:bodyPr lIns="0" tIns="0" rIns="0" bIns="0" rtlCol="0" anchor="t">
              <a:spAutoFit/>
            </a:bodyPr>
            <a:lstStyle/>
            <a:p>
              <a:pPr marL="345449" lvl="1" indent="-172725" algn="just">
                <a:lnSpc>
                  <a:spcPts val="2240"/>
                </a:lnSpc>
                <a:buFont typeface="Arial"/>
                <a:buChar char="•"/>
              </a:pPr>
              <a:r>
                <a:rPr lang="en-US" sz="1600" dirty="0">
                  <a:solidFill>
                    <a:srgbClr val="0068A7"/>
                  </a:solidFill>
                  <a:latin typeface="Open Sans"/>
                  <a:ea typeface="Open Sans"/>
                  <a:cs typeface="Open Sans"/>
                  <a:sym typeface="Open Sans"/>
                </a:rPr>
                <a:t>Invited to speak at WHO Global Clean Air Conference</a:t>
              </a:r>
            </a:p>
            <a:p>
              <a:pPr marL="345449" lvl="1" indent="-172725" algn="just">
                <a:lnSpc>
                  <a:spcPts val="2240"/>
                </a:lnSpc>
                <a:buFont typeface="Arial"/>
                <a:buChar char="•"/>
              </a:pPr>
              <a:r>
                <a:rPr lang="en-US" sz="1600" dirty="0">
                  <a:solidFill>
                    <a:srgbClr val="0068A7"/>
                  </a:solidFill>
                  <a:latin typeface="Open Sans"/>
                  <a:ea typeface="Open Sans"/>
                  <a:cs typeface="Open Sans"/>
                  <a:sym typeface="Open Sans"/>
                </a:rPr>
                <a:t>Invited to WHO Global Oral Health Conference</a:t>
              </a:r>
            </a:p>
            <a:p>
              <a:pPr marL="345449" lvl="1" indent="-172725" algn="just">
                <a:lnSpc>
                  <a:spcPts val="2240"/>
                </a:lnSpc>
                <a:buFont typeface="Arial"/>
                <a:buChar char="•"/>
              </a:pPr>
              <a:r>
                <a:rPr lang="en-US" sz="1600" dirty="0">
                  <a:solidFill>
                    <a:srgbClr val="0068A7"/>
                  </a:solidFill>
                  <a:latin typeface="Open Sans"/>
                  <a:ea typeface="Open Sans"/>
                  <a:cs typeface="Open Sans"/>
                  <a:sym typeface="Open Sans"/>
                </a:rPr>
                <a:t>Partnership sought by IFPMA</a:t>
              </a:r>
            </a:p>
            <a:p>
              <a:pPr marL="345449" lvl="1" indent="-172725" algn="l">
                <a:lnSpc>
                  <a:spcPts val="2240"/>
                </a:lnSpc>
                <a:buFont typeface="Arial"/>
                <a:buChar char="•"/>
              </a:pPr>
              <a:r>
                <a:rPr lang="en-US" sz="1600" dirty="0">
                  <a:solidFill>
                    <a:srgbClr val="0068A7"/>
                  </a:solidFill>
                  <a:latin typeface="Open Sans"/>
                  <a:ea typeface="Open Sans"/>
                  <a:cs typeface="Open Sans"/>
                  <a:sym typeface="Open Sans"/>
                </a:rPr>
                <a:t>4 invitations to contribute to WHA78 side events</a:t>
              </a:r>
            </a:p>
          </p:txBody>
        </p:sp>
      </p:grpSp>
      <p:sp>
        <p:nvSpPr>
          <p:cNvPr id="52" name="TextBox 52"/>
          <p:cNvSpPr txBox="1"/>
          <p:nvPr/>
        </p:nvSpPr>
        <p:spPr>
          <a:xfrm>
            <a:off x="4966672" y="578093"/>
            <a:ext cx="8976214" cy="638175"/>
          </a:xfrm>
          <a:prstGeom prst="rect">
            <a:avLst/>
          </a:prstGeom>
        </p:spPr>
        <p:txBody>
          <a:bodyPr lIns="0" tIns="0" rIns="0" bIns="0" rtlCol="0" anchor="t">
            <a:spAutoFit/>
          </a:bodyPr>
          <a:lstStyle/>
          <a:p>
            <a:pPr algn="l">
              <a:lnSpc>
                <a:spcPts val="5040"/>
              </a:lnSpc>
            </a:pPr>
            <a:r>
              <a:rPr lang="en-US" sz="4200" b="1">
                <a:solidFill>
                  <a:srgbClr val="0068A7"/>
                </a:solidFill>
                <a:latin typeface="Open Sans Bold"/>
                <a:ea typeface="Open Sans Bold"/>
                <a:cs typeface="Open Sans Bold"/>
                <a:sym typeface="Open Sans Bold"/>
              </a:rPr>
              <a:t>WHPA Impact 09/2024 - 09/2025</a:t>
            </a:r>
          </a:p>
        </p:txBody>
      </p:sp>
      <p:sp>
        <p:nvSpPr>
          <p:cNvPr id="53" name="Freeform 53"/>
          <p:cNvSpPr/>
          <p:nvPr/>
        </p:nvSpPr>
        <p:spPr>
          <a:xfrm>
            <a:off x="12691156" y="4836211"/>
            <a:ext cx="508254" cy="609600"/>
          </a:xfrm>
          <a:custGeom>
            <a:avLst/>
            <a:gdLst/>
            <a:ahLst/>
            <a:cxnLst/>
            <a:rect l="l" t="t" r="r" b="b"/>
            <a:pathLst>
              <a:path w="508254" h="609600">
                <a:moveTo>
                  <a:pt x="0" y="0"/>
                </a:moveTo>
                <a:lnTo>
                  <a:pt x="508254" y="0"/>
                </a:lnTo>
                <a:lnTo>
                  <a:pt x="508254" y="609600"/>
                </a:lnTo>
                <a:lnTo>
                  <a:pt x="0" y="6096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CH"/>
          </a:p>
        </p:txBody>
      </p:sp>
      <p:pic>
        <p:nvPicPr>
          <p:cNvPr id="54" name="Picture 53">
            <a:extLst>
              <a:ext uri="{FF2B5EF4-FFF2-40B4-BE49-F238E27FC236}">
                <a16:creationId xmlns:a16="http://schemas.microsoft.com/office/drawing/2014/main" id="{99D59701-F7AC-28F9-4AB5-9CB3C0394AA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394321" y="4690688"/>
            <a:ext cx="3555299" cy="9014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58711" y="9258300"/>
            <a:ext cx="7636442" cy="861973"/>
          </a:xfrm>
          <a:custGeom>
            <a:avLst/>
            <a:gdLst/>
            <a:ahLst/>
            <a:cxnLst/>
            <a:rect l="l" t="t" r="r" b="b"/>
            <a:pathLst>
              <a:path w="7636442" h="861973">
                <a:moveTo>
                  <a:pt x="0" y="0"/>
                </a:moveTo>
                <a:lnTo>
                  <a:pt x="7636441" y="0"/>
                </a:lnTo>
                <a:lnTo>
                  <a:pt x="7636441" y="861973"/>
                </a:lnTo>
                <a:lnTo>
                  <a:pt x="0" y="861973"/>
                </a:lnTo>
                <a:lnTo>
                  <a:pt x="0" y="0"/>
                </a:lnTo>
                <a:close/>
              </a:path>
            </a:pathLst>
          </a:custGeom>
          <a:blipFill>
            <a:blip r:embed="rId3"/>
            <a:stretch>
              <a:fillRect/>
            </a:stretch>
          </a:blipFill>
        </p:spPr>
        <p:txBody>
          <a:bodyPr/>
          <a:lstStyle/>
          <a:p>
            <a:endParaRPr lang="en-CH"/>
          </a:p>
        </p:txBody>
      </p:sp>
      <p:sp>
        <p:nvSpPr>
          <p:cNvPr id="3" name="TextBox 3"/>
          <p:cNvSpPr txBox="1"/>
          <p:nvPr/>
        </p:nvSpPr>
        <p:spPr>
          <a:xfrm>
            <a:off x="2476500" y="472216"/>
            <a:ext cx="13335000" cy="712427"/>
          </a:xfrm>
          <a:prstGeom prst="rect">
            <a:avLst/>
          </a:prstGeom>
        </p:spPr>
        <p:txBody>
          <a:bodyPr lIns="0" tIns="0" rIns="0" bIns="0" rtlCol="0" anchor="t">
            <a:spAutoFit/>
          </a:bodyPr>
          <a:lstStyle/>
          <a:p>
            <a:pPr algn="ctr">
              <a:lnSpc>
                <a:spcPts val="5880"/>
              </a:lnSpc>
              <a:spcBef>
                <a:spcPct val="0"/>
              </a:spcBef>
            </a:pPr>
            <a:r>
              <a:rPr lang="en-US" sz="4200" b="1">
                <a:solidFill>
                  <a:srgbClr val="0068A7"/>
                </a:solidFill>
                <a:latin typeface="Open Sans Bold"/>
                <a:ea typeface="Open Sans Bold"/>
                <a:cs typeface="Open Sans Bold"/>
                <a:sym typeface="Open Sans Bold"/>
              </a:rPr>
              <a:t>Benefits for Alliance members</a:t>
            </a:r>
          </a:p>
        </p:txBody>
      </p:sp>
      <p:grpSp>
        <p:nvGrpSpPr>
          <p:cNvPr id="4" name="Group 4"/>
          <p:cNvGrpSpPr/>
          <p:nvPr/>
        </p:nvGrpSpPr>
        <p:grpSpPr>
          <a:xfrm>
            <a:off x="7356105" y="3375212"/>
            <a:ext cx="3592469" cy="3592469"/>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8575" cap="sq">
              <a:solidFill>
                <a:srgbClr val="C6C8CC"/>
              </a:solidFill>
              <a:prstDash val="dash"/>
              <a:miter/>
            </a:ln>
          </p:spPr>
          <p:txBody>
            <a:bodyPr/>
            <a:lstStyle/>
            <a:p>
              <a:endParaRPr lang="en-CH"/>
            </a:p>
          </p:txBody>
        </p:sp>
        <p:sp>
          <p:nvSpPr>
            <p:cNvPr id="6" name="TextBox 6"/>
            <p:cNvSpPr txBox="1"/>
            <p:nvPr/>
          </p:nvSpPr>
          <p:spPr>
            <a:xfrm>
              <a:off x="76200" y="85725"/>
              <a:ext cx="660400" cy="650875"/>
            </a:xfrm>
            <a:prstGeom prst="rect">
              <a:avLst/>
            </a:prstGeom>
          </p:spPr>
          <p:txBody>
            <a:bodyPr lIns="50800" tIns="50800" rIns="50800" bIns="50800" rtlCol="0" anchor="ctr"/>
            <a:lstStyle/>
            <a:p>
              <a:pPr algn="ctr">
                <a:lnSpc>
                  <a:spcPts val="2160"/>
                </a:lnSpc>
              </a:pPr>
              <a:endParaRPr/>
            </a:p>
          </p:txBody>
        </p:sp>
      </p:grpSp>
      <p:sp>
        <p:nvSpPr>
          <p:cNvPr id="7" name="Freeform 7"/>
          <p:cNvSpPr/>
          <p:nvPr/>
        </p:nvSpPr>
        <p:spPr>
          <a:xfrm rot="2700000">
            <a:off x="7625699" y="3784105"/>
            <a:ext cx="3227509" cy="3227509"/>
          </a:xfrm>
          <a:custGeom>
            <a:avLst/>
            <a:gdLst/>
            <a:ahLst/>
            <a:cxnLst/>
            <a:rect l="l" t="t" r="r" b="b"/>
            <a:pathLst>
              <a:path w="3227509" h="3227509">
                <a:moveTo>
                  <a:pt x="0" y="0"/>
                </a:moveTo>
                <a:lnTo>
                  <a:pt x="3227509" y="0"/>
                </a:lnTo>
                <a:lnTo>
                  <a:pt x="3227509" y="3227509"/>
                </a:lnTo>
                <a:lnTo>
                  <a:pt x="0" y="32275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H"/>
          </a:p>
        </p:txBody>
      </p:sp>
      <p:sp>
        <p:nvSpPr>
          <p:cNvPr id="8" name="Freeform 8"/>
          <p:cNvSpPr/>
          <p:nvPr/>
        </p:nvSpPr>
        <p:spPr>
          <a:xfrm rot="-5400000">
            <a:off x="10733471" y="4120677"/>
            <a:ext cx="1939392" cy="2090988"/>
          </a:xfrm>
          <a:custGeom>
            <a:avLst/>
            <a:gdLst/>
            <a:ahLst/>
            <a:cxnLst/>
            <a:rect l="l" t="t" r="r" b="b"/>
            <a:pathLst>
              <a:path w="1939392" h="2090988">
                <a:moveTo>
                  <a:pt x="0" y="0"/>
                </a:moveTo>
                <a:lnTo>
                  <a:pt x="1939392" y="0"/>
                </a:lnTo>
                <a:lnTo>
                  <a:pt x="1939392" y="2090989"/>
                </a:lnTo>
                <a:lnTo>
                  <a:pt x="0" y="20909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H"/>
          </a:p>
        </p:txBody>
      </p:sp>
      <p:sp>
        <p:nvSpPr>
          <p:cNvPr id="9" name="Freeform 9"/>
          <p:cNvSpPr/>
          <p:nvPr/>
        </p:nvSpPr>
        <p:spPr>
          <a:xfrm rot="-16200000">
            <a:off x="5631816" y="4120677"/>
            <a:ext cx="1939392" cy="2090988"/>
          </a:xfrm>
          <a:custGeom>
            <a:avLst/>
            <a:gdLst/>
            <a:ahLst/>
            <a:cxnLst/>
            <a:rect l="l" t="t" r="r" b="b"/>
            <a:pathLst>
              <a:path w="1939392" h="2090988">
                <a:moveTo>
                  <a:pt x="1939391" y="2090989"/>
                </a:moveTo>
                <a:lnTo>
                  <a:pt x="0" y="2090989"/>
                </a:lnTo>
                <a:lnTo>
                  <a:pt x="0" y="0"/>
                </a:lnTo>
                <a:lnTo>
                  <a:pt x="1939391" y="0"/>
                </a:lnTo>
                <a:lnTo>
                  <a:pt x="1939391" y="2090989"/>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H"/>
          </a:p>
        </p:txBody>
      </p:sp>
      <p:sp>
        <p:nvSpPr>
          <p:cNvPr id="10" name="Freeform 10"/>
          <p:cNvSpPr/>
          <p:nvPr/>
        </p:nvSpPr>
        <p:spPr>
          <a:xfrm rot="-3831787">
            <a:off x="9458057" y="6329759"/>
            <a:ext cx="1939392" cy="2090988"/>
          </a:xfrm>
          <a:custGeom>
            <a:avLst/>
            <a:gdLst/>
            <a:ahLst/>
            <a:cxnLst/>
            <a:rect l="l" t="t" r="r" b="b"/>
            <a:pathLst>
              <a:path w="1939392" h="2090988">
                <a:moveTo>
                  <a:pt x="0" y="0"/>
                </a:moveTo>
                <a:lnTo>
                  <a:pt x="1939392" y="0"/>
                </a:lnTo>
                <a:lnTo>
                  <a:pt x="1939392" y="2090988"/>
                </a:lnTo>
                <a:lnTo>
                  <a:pt x="0" y="20909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H"/>
          </a:p>
        </p:txBody>
      </p:sp>
      <p:sp>
        <p:nvSpPr>
          <p:cNvPr id="11" name="Freeform 11"/>
          <p:cNvSpPr/>
          <p:nvPr/>
        </p:nvSpPr>
        <p:spPr>
          <a:xfrm rot="7320587">
            <a:off x="6907230" y="1911596"/>
            <a:ext cx="1939392" cy="2090988"/>
          </a:xfrm>
          <a:custGeom>
            <a:avLst/>
            <a:gdLst/>
            <a:ahLst/>
            <a:cxnLst/>
            <a:rect l="l" t="t" r="r" b="b"/>
            <a:pathLst>
              <a:path w="1939392" h="2090988">
                <a:moveTo>
                  <a:pt x="0" y="0"/>
                </a:moveTo>
                <a:lnTo>
                  <a:pt x="1939391" y="0"/>
                </a:lnTo>
                <a:lnTo>
                  <a:pt x="1939391" y="2090988"/>
                </a:lnTo>
                <a:lnTo>
                  <a:pt x="0" y="20909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H"/>
          </a:p>
        </p:txBody>
      </p:sp>
      <p:sp>
        <p:nvSpPr>
          <p:cNvPr id="12" name="Freeform 12"/>
          <p:cNvSpPr/>
          <p:nvPr/>
        </p:nvSpPr>
        <p:spPr>
          <a:xfrm rot="4285020">
            <a:off x="6907230" y="6329759"/>
            <a:ext cx="1939392" cy="2090988"/>
          </a:xfrm>
          <a:custGeom>
            <a:avLst/>
            <a:gdLst/>
            <a:ahLst/>
            <a:cxnLst/>
            <a:rect l="l" t="t" r="r" b="b"/>
            <a:pathLst>
              <a:path w="1939392" h="2090988">
                <a:moveTo>
                  <a:pt x="0" y="0"/>
                </a:moveTo>
                <a:lnTo>
                  <a:pt x="1939391" y="0"/>
                </a:lnTo>
                <a:lnTo>
                  <a:pt x="1939391" y="2090988"/>
                </a:lnTo>
                <a:lnTo>
                  <a:pt x="0" y="20909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H"/>
          </a:p>
        </p:txBody>
      </p:sp>
      <p:sp>
        <p:nvSpPr>
          <p:cNvPr id="13" name="Freeform 13"/>
          <p:cNvSpPr/>
          <p:nvPr/>
        </p:nvSpPr>
        <p:spPr>
          <a:xfrm rot="-7075207">
            <a:off x="9458057" y="1911596"/>
            <a:ext cx="1939392" cy="2090988"/>
          </a:xfrm>
          <a:custGeom>
            <a:avLst/>
            <a:gdLst/>
            <a:ahLst/>
            <a:cxnLst/>
            <a:rect l="l" t="t" r="r" b="b"/>
            <a:pathLst>
              <a:path w="1939392" h="2090988">
                <a:moveTo>
                  <a:pt x="0" y="0"/>
                </a:moveTo>
                <a:lnTo>
                  <a:pt x="1939392" y="0"/>
                </a:lnTo>
                <a:lnTo>
                  <a:pt x="1939392" y="2090988"/>
                </a:lnTo>
                <a:lnTo>
                  <a:pt x="0" y="209098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H"/>
          </a:p>
        </p:txBody>
      </p:sp>
      <p:sp>
        <p:nvSpPr>
          <p:cNvPr id="14" name="Freeform 14"/>
          <p:cNvSpPr/>
          <p:nvPr/>
        </p:nvSpPr>
        <p:spPr>
          <a:xfrm>
            <a:off x="7876925" y="6979832"/>
            <a:ext cx="457200" cy="609600"/>
          </a:xfrm>
          <a:custGeom>
            <a:avLst/>
            <a:gdLst/>
            <a:ahLst/>
            <a:cxnLst/>
            <a:rect l="l" t="t" r="r" b="b"/>
            <a:pathLst>
              <a:path w="457200" h="609600">
                <a:moveTo>
                  <a:pt x="0" y="0"/>
                </a:moveTo>
                <a:lnTo>
                  <a:pt x="457200" y="0"/>
                </a:lnTo>
                <a:lnTo>
                  <a:pt x="457200" y="609600"/>
                </a:lnTo>
                <a:lnTo>
                  <a:pt x="0" y="6096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CH"/>
          </a:p>
        </p:txBody>
      </p:sp>
      <p:sp>
        <p:nvSpPr>
          <p:cNvPr id="15" name="Freeform 15"/>
          <p:cNvSpPr/>
          <p:nvPr/>
        </p:nvSpPr>
        <p:spPr>
          <a:xfrm>
            <a:off x="9931600" y="6967681"/>
            <a:ext cx="508254" cy="609600"/>
          </a:xfrm>
          <a:custGeom>
            <a:avLst/>
            <a:gdLst/>
            <a:ahLst/>
            <a:cxnLst/>
            <a:rect l="l" t="t" r="r" b="b"/>
            <a:pathLst>
              <a:path w="508254" h="609600">
                <a:moveTo>
                  <a:pt x="0" y="0"/>
                </a:moveTo>
                <a:lnTo>
                  <a:pt x="508254" y="0"/>
                </a:lnTo>
                <a:lnTo>
                  <a:pt x="508254" y="609600"/>
                </a:lnTo>
                <a:lnTo>
                  <a:pt x="0" y="6096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CH"/>
          </a:p>
        </p:txBody>
      </p:sp>
      <p:sp>
        <p:nvSpPr>
          <p:cNvPr id="16" name="Freeform 16"/>
          <p:cNvSpPr/>
          <p:nvPr/>
        </p:nvSpPr>
        <p:spPr>
          <a:xfrm>
            <a:off x="6527430" y="4853264"/>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CH"/>
          </a:p>
        </p:txBody>
      </p:sp>
      <p:sp>
        <p:nvSpPr>
          <p:cNvPr id="17" name="Freeform 17"/>
          <p:cNvSpPr/>
          <p:nvPr/>
        </p:nvSpPr>
        <p:spPr>
          <a:xfrm>
            <a:off x="9880927" y="2765612"/>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CH"/>
          </a:p>
        </p:txBody>
      </p:sp>
      <p:sp>
        <p:nvSpPr>
          <p:cNvPr id="18" name="Freeform 18"/>
          <p:cNvSpPr/>
          <p:nvPr/>
        </p:nvSpPr>
        <p:spPr>
          <a:xfrm>
            <a:off x="11139074" y="4853264"/>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CH"/>
          </a:p>
        </p:txBody>
      </p:sp>
      <p:sp>
        <p:nvSpPr>
          <p:cNvPr id="19" name="TextBox 19"/>
          <p:cNvSpPr txBox="1"/>
          <p:nvPr/>
        </p:nvSpPr>
        <p:spPr>
          <a:xfrm>
            <a:off x="12322375" y="1995702"/>
            <a:ext cx="3683608" cy="257175"/>
          </a:xfrm>
          <a:prstGeom prst="rect">
            <a:avLst/>
          </a:prstGeom>
        </p:spPr>
        <p:txBody>
          <a:bodyPr lIns="0" tIns="0" rIns="0" bIns="0" rtlCol="0" anchor="t">
            <a:spAutoFit/>
          </a:bodyPr>
          <a:lstStyle/>
          <a:p>
            <a:pPr algn="l">
              <a:lnSpc>
                <a:spcPts val="2160"/>
              </a:lnSpc>
            </a:pPr>
            <a:r>
              <a:rPr lang="en-US" sz="1800" b="1">
                <a:solidFill>
                  <a:srgbClr val="0068A7"/>
                </a:solidFill>
                <a:latin typeface="Open Sans Bold"/>
                <a:ea typeface="Open Sans Bold"/>
                <a:cs typeface="Open Sans Bold"/>
                <a:sym typeface="Open Sans Bold"/>
              </a:rPr>
              <a:t>Extended influence</a:t>
            </a:r>
          </a:p>
        </p:txBody>
      </p:sp>
      <p:sp>
        <p:nvSpPr>
          <p:cNvPr id="20" name="TextBox 20"/>
          <p:cNvSpPr txBox="1"/>
          <p:nvPr/>
        </p:nvSpPr>
        <p:spPr>
          <a:xfrm>
            <a:off x="12322375" y="2416706"/>
            <a:ext cx="3683608" cy="1092834"/>
          </a:xfrm>
          <a:prstGeom prst="rect">
            <a:avLst/>
          </a:prstGeom>
        </p:spPr>
        <p:txBody>
          <a:bodyPr lIns="0" tIns="0" rIns="0" bIns="0" rtlCol="0" anchor="t">
            <a:spAutoFit/>
          </a:bodyPr>
          <a:lstStyle/>
          <a:p>
            <a:pPr algn="l">
              <a:lnSpc>
                <a:spcPts val="2240"/>
              </a:lnSpc>
              <a:spcBef>
                <a:spcPct val="0"/>
              </a:spcBef>
            </a:pPr>
            <a:r>
              <a:rPr lang="en-US" sz="1600">
                <a:solidFill>
                  <a:srgbClr val="0068A7"/>
                </a:solidFill>
                <a:latin typeface="Open Sans"/>
                <a:ea typeface="Open Sans"/>
                <a:cs typeface="Open Sans"/>
                <a:sym typeface="Open Sans"/>
              </a:rPr>
              <a:t>More involvement in WHO governance, policy making and programs means more international influence</a:t>
            </a:r>
          </a:p>
        </p:txBody>
      </p:sp>
      <p:sp>
        <p:nvSpPr>
          <p:cNvPr id="21" name="TextBox 21"/>
          <p:cNvSpPr txBox="1"/>
          <p:nvPr/>
        </p:nvSpPr>
        <p:spPr>
          <a:xfrm>
            <a:off x="2484839" y="1995702"/>
            <a:ext cx="3496158" cy="257175"/>
          </a:xfrm>
          <a:prstGeom prst="rect">
            <a:avLst/>
          </a:prstGeom>
        </p:spPr>
        <p:txBody>
          <a:bodyPr lIns="0" tIns="0" rIns="0" bIns="0" rtlCol="0" anchor="t">
            <a:spAutoFit/>
          </a:bodyPr>
          <a:lstStyle/>
          <a:p>
            <a:pPr algn="r">
              <a:lnSpc>
                <a:spcPts val="2160"/>
              </a:lnSpc>
            </a:pPr>
            <a:r>
              <a:rPr lang="en-US" sz="1800" b="1">
                <a:solidFill>
                  <a:srgbClr val="0068A7"/>
                </a:solidFill>
                <a:latin typeface="Open Sans Bold"/>
                <a:ea typeface="Open Sans Bold"/>
                <a:cs typeface="Open Sans Bold"/>
                <a:sym typeface="Open Sans Bold"/>
              </a:rPr>
              <a:t>Stronger advocacy</a:t>
            </a:r>
          </a:p>
        </p:txBody>
      </p:sp>
      <p:sp>
        <p:nvSpPr>
          <p:cNvPr id="22" name="TextBox 22"/>
          <p:cNvSpPr txBox="1"/>
          <p:nvPr/>
        </p:nvSpPr>
        <p:spPr>
          <a:xfrm>
            <a:off x="2484839" y="2416706"/>
            <a:ext cx="3496158" cy="1092834"/>
          </a:xfrm>
          <a:prstGeom prst="rect">
            <a:avLst/>
          </a:prstGeom>
        </p:spPr>
        <p:txBody>
          <a:bodyPr lIns="0" tIns="0" rIns="0" bIns="0" rtlCol="0" anchor="t">
            <a:spAutoFit/>
          </a:bodyPr>
          <a:lstStyle/>
          <a:p>
            <a:pPr algn="r">
              <a:lnSpc>
                <a:spcPts val="2240"/>
              </a:lnSpc>
              <a:spcBef>
                <a:spcPct val="0"/>
              </a:spcBef>
            </a:pPr>
            <a:r>
              <a:rPr lang="en-US" sz="1600">
                <a:solidFill>
                  <a:srgbClr val="0068A7"/>
                </a:solidFill>
                <a:latin typeface="Open Sans"/>
                <a:ea typeface="Open Sans"/>
                <a:cs typeface="Open Sans"/>
                <a:sym typeface="Open Sans"/>
              </a:rPr>
              <a:t>One joint voice weighs heavier than five separate ones; WHPA covers core health workforce topics of importance to all members</a:t>
            </a:r>
          </a:p>
        </p:txBody>
      </p:sp>
      <p:sp>
        <p:nvSpPr>
          <p:cNvPr id="23" name="TextBox 23"/>
          <p:cNvSpPr txBox="1"/>
          <p:nvPr/>
        </p:nvSpPr>
        <p:spPr>
          <a:xfrm>
            <a:off x="12322375" y="7158814"/>
            <a:ext cx="3683608" cy="257175"/>
          </a:xfrm>
          <a:prstGeom prst="rect">
            <a:avLst/>
          </a:prstGeom>
        </p:spPr>
        <p:txBody>
          <a:bodyPr lIns="0" tIns="0" rIns="0" bIns="0" rtlCol="0" anchor="t">
            <a:spAutoFit/>
          </a:bodyPr>
          <a:lstStyle/>
          <a:p>
            <a:pPr algn="l">
              <a:lnSpc>
                <a:spcPts val="2160"/>
              </a:lnSpc>
            </a:pPr>
            <a:r>
              <a:rPr lang="en-US" sz="1800" b="1">
                <a:solidFill>
                  <a:srgbClr val="0068A7"/>
                </a:solidFill>
                <a:latin typeface="Open Sans Bold"/>
                <a:ea typeface="Open Sans Bold"/>
                <a:cs typeface="Open Sans Bold"/>
                <a:sym typeface="Open Sans Bold"/>
              </a:rPr>
              <a:t>Efficient resource use</a:t>
            </a:r>
          </a:p>
        </p:txBody>
      </p:sp>
      <p:sp>
        <p:nvSpPr>
          <p:cNvPr id="24" name="TextBox 24"/>
          <p:cNvSpPr txBox="1"/>
          <p:nvPr/>
        </p:nvSpPr>
        <p:spPr>
          <a:xfrm>
            <a:off x="12322375" y="7579818"/>
            <a:ext cx="3683608" cy="816545"/>
          </a:xfrm>
          <a:prstGeom prst="rect">
            <a:avLst/>
          </a:prstGeom>
        </p:spPr>
        <p:txBody>
          <a:bodyPr lIns="0" tIns="0" rIns="0" bIns="0" rtlCol="0" anchor="t">
            <a:spAutoFit/>
          </a:bodyPr>
          <a:lstStyle/>
          <a:p>
            <a:pPr algn="l">
              <a:lnSpc>
                <a:spcPts val="2240"/>
              </a:lnSpc>
              <a:spcBef>
                <a:spcPct val="0"/>
              </a:spcBef>
            </a:pPr>
            <a:r>
              <a:rPr lang="en-US" sz="1600">
                <a:solidFill>
                  <a:srgbClr val="0068A7"/>
                </a:solidFill>
                <a:latin typeface="Open Sans"/>
                <a:ea typeface="Open Sans"/>
                <a:cs typeface="Open Sans"/>
                <a:sym typeface="Open Sans"/>
              </a:rPr>
              <a:t>Activities carried out largely by WHPA Secretariat with support and oversight by members</a:t>
            </a:r>
          </a:p>
        </p:txBody>
      </p:sp>
      <p:sp>
        <p:nvSpPr>
          <p:cNvPr id="25" name="TextBox 25"/>
          <p:cNvSpPr txBox="1"/>
          <p:nvPr/>
        </p:nvSpPr>
        <p:spPr>
          <a:xfrm>
            <a:off x="2647638" y="7158814"/>
            <a:ext cx="3333359" cy="257175"/>
          </a:xfrm>
          <a:prstGeom prst="rect">
            <a:avLst/>
          </a:prstGeom>
        </p:spPr>
        <p:txBody>
          <a:bodyPr lIns="0" tIns="0" rIns="0" bIns="0" rtlCol="0" anchor="t">
            <a:spAutoFit/>
          </a:bodyPr>
          <a:lstStyle/>
          <a:p>
            <a:pPr algn="r">
              <a:lnSpc>
                <a:spcPts val="2160"/>
              </a:lnSpc>
            </a:pPr>
            <a:r>
              <a:rPr lang="en-US" sz="1800" b="1">
                <a:solidFill>
                  <a:srgbClr val="0068A7"/>
                </a:solidFill>
                <a:latin typeface="Open Sans Bold"/>
                <a:ea typeface="Open Sans Bold"/>
                <a:cs typeface="Open Sans Bold"/>
                <a:sym typeface="Open Sans Bold"/>
              </a:rPr>
              <a:t>Additional activities</a:t>
            </a:r>
          </a:p>
        </p:txBody>
      </p:sp>
      <p:sp>
        <p:nvSpPr>
          <p:cNvPr id="26" name="TextBox 26"/>
          <p:cNvSpPr txBox="1"/>
          <p:nvPr/>
        </p:nvSpPr>
        <p:spPr>
          <a:xfrm>
            <a:off x="2647638" y="7579818"/>
            <a:ext cx="3333359" cy="1369059"/>
          </a:xfrm>
          <a:prstGeom prst="rect">
            <a:avLst/>
          </a:prstGeom>
        </p:spPr>
        <p:txBody>
          <a:bodyPr lIns="0" tIns="0" rIns="0" bIns="0" rtlCol="0" anchor="t">
            <a:spAutoFit/>
          </a:bodyPr>
          <a:lstStyle/>
          <a:p>
            <a:pPr algn="r">
              <a:lnSpc>
                <a:spcPts val="2240"/>
              </a:lnSpc>
              <a:spcBef>
                <a:spcPct val="0"/>
              </a:spcBef>
            </a:pPr>
            <a:r>
              <a:rPr lang="en-US" sz="1600">
                <a:solidFill>
                  <a:srgbClr val="0068A7"/>
                </a:solidFill>
                <a:latin typeface="Open Sans"/>
                <a:ea typeface="Open Sans"/>
                <a:cs typeface="Open Sans"/>
                <a:sym typeface="Open Sans"/>
              </a:rPr>
              <a:t>WHA/EB statements, presence at international meetings, policy statements, webinars, communications that members would not otherwise have</a:t>
            </a:r>
          </a:p>
        </p:txBody>
      </p:sp>
      <p:sp>
        <p:nvSpPr>
          <p:cNvPr id="27" name="TextBox 27"/>
          <p:cNvSpPr txBox="1"/>
          <p:nvPr/>
        </p:nvSpPr>
        <p:spPr>
          <a:xfrm>
            <a:off x="13282061" y="4690240"/>
            <a:ext cx="3483466" cy="257175"/>
          </a:xfrm>
          <a:prstGeom prst="rect">
            <a:avLst/>
          </a:prstGeom>
        </p:spPr>
        <p:txBody>
          <a:bodyPr lIns="0" tIns="0" rIns="0" bIns="0" rtlCol="0" anchor="t">
            <a:spAutoFit/>
          </a:bodyPr>
          <a:lstStyle/>
          <a:p>
            <a:pPr algn="l">
              <a:lnSpc>
                <a:spcPts val="2160"/>
              </a:lnSpc>
            </a:pPr>
            <a:r>
              <a:rPr lang="en-US" sz="1800" b="1">
                <a:solidFill>
                  <a:srgbClr val="0068A7"/>
                </a:solidFill>
                <a:latin typeface="Open Sans Bold"/>
                <a:ea typeface="Open Sans Bold"/>
                <a:cs typeface="Open Sans Bold"/>
                <a:sym typeface="Open Sans Bold"/>
              </a:rPr>
              <a:t>Demonstrable collaboration</a:t>
            </a:r>
          </a:p>
        </p:txBody>
      </p:sp>
      <p:sp>
        <p:nvSpPr>
          <p:cNvPr id="28" name="TextBox 28"/>
          <p:cNvSpPr txBox="1"/>
          <p:nvPr/>
        </p:nvSpPr>
        <p:spPr>
          <a:xfrm>
            <a:off x="13282061" y="5111244"/>
            <a:ext cx="3483466" cy="816609"/>
          </a:xfrm>
          <a:prstGeom prst="rect">
            <a:avLst/>
          </a:prstGeom>
        </p:spPr>
        <p:txBody>
          <a:bodyPr lIns="0" tIns="0" rIns="0" bIns="0" rtlCol="0" anchor="t">
            <a:spAutoFit/>
          </a:bodyPr>
          <a:lstStyle/>
          <a:p>
            <a:pPr algn="l">
              <a:lnSpc>
                <a:spcPts val="2240"/>
              </a:lnSpc>
              <a:spcBef>
                <a:spcPct val="0"/>
              </a:spcBef>
            </a:pPr>
            <a:r>
              <a:rPr lang="en-US" sz="1600">
                <a:solidFill>
                  <a:srgbClr val="0068A7"/>
                </a:solidFill>
                <a:latin typeface="Open Sans"/>
                <a:ea typeface="Open Sans"/>
                <a:cs typeface="Open Sans"/>
                <a:sym typeface="Open Sans"/>
              </a:rPr>
              <a:t>Shows that members are "walking the talk" on interprofessional collaboration</a:t>
            </a:r>
          </a:p>
        </p:txBody>
      </p:sp>
      <p:sp>
        <p:nvSpPr>
          <p:cNvPr id="29" name="TextBox 29"/>
          <p:cNvSpPr txBox="1"/>
          <p:nvPr/>
        </p:nvSpPr>
        <p:spPr>
          <a:xfrm>
            <a:off x="1522473" y="4690240"/>
            <a:ext cx="3500144" cy="257175"/>
          </a:xfrm>
          <a:prstGeom prst="rect">
            <a:avLst/>
          </a:prstGeom>
        </p:spPr>
        <p:txBody>
          <a:bodyPr lIns="0" tIns="0" rIns="0" bIns="0" rtlCol="0" anchor="t">
            <a:spAutoFit/>
          </a:bodyPr>
          <a:lstStyle/>
          <a:p>
            <a:pPr algn="r">
              <a:lnSpc>
                <a:spcPts val="2160"/>
              </a:lnSpc>
            </a:pPr>
            <a:r>
              <a:rPr lang="en-US" sz="1800" b="1">
                <a:solidFill>
                  <a:srgbClr val="0068A7"/>
                </a:solidFill>
                <a:latin typeface="Open Sans Bold"/>
                <a:ea typeface="Open Sans Bold"/>
                <a:cs typeface="Open Sans Bold"/>
                <a:sym typeface="Open Sans Bold"/>
              </a:rPr>
              <a:t>Increased visibility</a:t>
            </a:r>
          </a:p>
        </p:txBody>
      </p:sp>
      <p:sp>
        <p:nvSpPr>
          <p:cNvPr id="30" name="TextBox 30"/>
          <p:cNvSpPr txBox="1"/>
          <p:nvPr/>
        </p:nvSpPr>
        <p:spPr>
          <a:xfrm>
            <a:off x="1522473" y="5111244"/>
            <a:ext cx="3500144" cy="816609"/>
          </a:xfrm>
          <a:prstGeom prst="rect">
            <a:avLst/>
          </a:prstGeom>
        </p:spPr>
        <p:txBody>
          <a:bodyPr lIns="0" tIns="0" rIns="0" bIns="0" rtlCol="0" anchor="t">
            <a:spAutoFit/>
          </a:bodyPr>
          <a:lstStyle/>
          <a:p>
            <a:pPr algn="r">
              <a:lnSpc>
                <a:spcPts val="2240"/>
              </a:lnSpc>
              <a:spcBef>
                <a:spcPct val="0"/>
              </a:spcBef>
            </a:pPr>
            <a:r>
              <a:rPr lang="en-US" sz="1600">
                <a:solidFill>
                  <a:srgbClr val="0068A7"/>
                </a:solidFill>
                <a:latin typeface="Open Sans"/>
                <a:ea typeface="Open Sans"/>
                <a:cs typeface="Open Sans"/>
                <a:sym typeface="Open Sans"/>
              </a:rPr>
              <a:t>Contact with additional partners and stakeholders; systematic use of members' logos</a:t>
            </a:r>
          </a:p>
        </p:txBody>
      </p:sp>
      <p:sp>
        <p:nvSpPr>
          <p:cNvPr id="31" name="Freeform 31"/>
          <p:cNvSpPr/>
          <p:nvPr/>
        </p:nvSpPr>
        <p:spPr>
          <a:xfrm>
            <a:off x="7774907" y="2784662"/>
            <a:ext cx="609600" cy="609600"/>
          </a:xfrm>
          <a:custGeom>
            <a:avLst/>
            <a:gdLst/>
            <a:ahLst/>
            <a:cxnLst/>
            <a:rect l="l" t="t" r="r" b="b"/>
            <a:pathLst>
              <a:path w="609600" h="609600">
                <a:moveTo>
                  <a:pt x="0" y="0"/>
                </a:moveTo>
                <a:lnTo>
                  <a:pt x="609600" y="0"/>
                </a:lnTo>
                <a:lnTo>
                  <a:pt x="609600" y="609600"/>
                </a:lnTo>
                <a:lnTo>
                  <a:pt x="0" y="60960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CH"/>
          </a:p>
        </p:txBody>
      </p:sp>
      <p:pic>
        <p:nvPicPr>
          <p:cNvPr id="33" name="Picture 32">
            <a:extLst>
              <a:ext uri="{FF2B5EF4-FFF2-40B4-BE49-F238E27FC236}">
                <a16:creationId xmlns:a16="http://schemas.microsoft.com/office/drawing/2014/main" id="{F69B18A9-E57C-8198-6377-7ED2B2E13570}"/>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089448" y="4852479"/>
            <a:ext cx="2349952" cy="59582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a6d6c14-2098-45d8-aea5-7e85ef90cc5e" xsi:nil="true"/>
    <lcf76f155ced4ddcb4097134ff3c332f xmlns="15d28de7-f615-4caf-8115-a02e0f847ba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44B357351F9E4B8AD8508899169077" ma:contentTypeVersion="16" ma:contentTypeDescription="Create a new document." ma:contentTypeScope="" ma:versionID="c86d32efc2dd4edfcb780a45d5cfeb48">
  <xsd:schema xmlns:xsd="http://www.w3.org/2001/XMLSchema" xmlns:xs="http://www.w3.org/2001/XMLSchema" xmlns:p="http://schemas.microsoft.com/office/2006/metadata/properties" xmlns:ns2="15d28de7-f615-4caf-8115-a02e0f847ba9" xmlns:ns3="ea6d6c14-2098-45d8-aea5-7e85ef90cc5e" targetNamespace="http://schemas.microsoft.com/office/2006/metadata/properties" ma:root="true" ma:fieldsID="b055f54680dbd4ca9115157649bf13a8" ns2:_="" ns3:_="">
    <xsd:import namespace="15d28de7-f615-4caf-8115-a02e0f847ba9"/>
    <xsd:import namespace="ea6d6c14-2098-45d8-aea5-7e85ef90cc5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d28de7-f615-4caf-8115-a02e0f847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18d62f0-4678-4533-b081-52c801a5539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6d6c14-2098-45d8-aea5-7e85ef90cc5e"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6908dc74-8f74-41e7-9b16-23f62cd130cb}" ma:internalName="TaxCatchAll" ma:showField="CatchAllData" ma:web="ea6d6c14-2098-45d8-aea5-7e85ef90cc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1FE0D9-541F-4B61-8E68-DDD33133DF72}">
  <ds:schemaRefs>
    <ds:schemaRef ds:uri="http://purl.org/dc/elements/1.1/"/>
    <ds:schemaRef ds:uri="http://www.w3.org/XML/1998/namespace"/>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ea6d6c14-2098-45d8-aea5-7e85ef90cc5e"/>
    <ds:schemaRef ds:uri="15d28de7-f615-4caf-8115-a02e0f847ba9"/>
  </ds:schemaRefs>
</ds:datastoreItem>
</file>

<file path=customXml/itemProps2.xml><?xml version="1.0" encoding="utf-8"?>
<ds:datastoreItem xmlns:ds="http://schemas.openxmlformats.org/officeDocument/2006/customXml" ds:itemID="{EDB353E9-C573-4520-8C5F-B21EF6C941ED}">
  <ds:schemaRefs>
    <ds:schemaRef ds:uri="http://schemas.microsoft.com/sharepoint/v3/contenttype/forms"/>
  </ds:schemaRefs>
</ds:datastoreItem>
</file>

<file path=customXml/itemProps3.xml><?xml version="1.0" encoding="utf-8"?>
<ds:datastoreItem xmlns:ds="http://schemas.openxmlformats.org/officeDocument/2006/customXml" ds:itemID="{E5764CE2-D83E-43E7-A358-5F96C5EA5C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d28de7-f615-4caf-8115-a02e0f847ba9"/>
    <ds:schemaRef ds:uri="ea6d6c14-2098-45d8-aea5-7e85ef90cc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1965</Words>
  <Application>Microsoft Office PowerPoint</Application>
  <PresentationFormat>Custom</PresentationFormat>
  <Paragraphs>187</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Montserrat Semi-Bold</vt:lpstr>
      <vt:lpstr>Open Sans</vt:lpstr>
      <vt:lpstr>Calibri</vt:lpstr>
      <vt:lpstr>Open Sans Bold</vt: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WHPA Extended Impact Presentation Oct 2025</dc:title>
  <dc:creator>Joannah Caborn Wengler</dc:creator>
  <cp:lastModifiedBy>Joannah Caborn Wengler</cp:lastModifiedBy>
  <cp:revision>1</cp:revision>
  <dcterms:created xsi:type="dcterms:W3CDTF">2006-08-16T00:00:00Z</dcterms:created>
  <dcterms:modified xsi:type="dcterms:W3CDTF">2026-01-08T11:42:53Z</dcterms:modified>
  <dc:identifier>DAG1MOx4MK0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0x0101008C44B357351F9E4B8AD8508899169077</vt:lpwstr>
  </property>
  <property fmtid="{D5CDD505-2E9C-101B-9397-08002B2CF9AE}" pid="3" name="MediaServiceImageTags">
    <vt:lpwstr/>
  </property>
</Properties>
</file>